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1" r:id="rId1"/>
  </p:sldMasterIdLst>
  <p:sldIdLst>
    <p:sldId id="287" r:id="rId2"/>
    <p:sldId id="306" r:id="rId3"/>
    <p:sldId id="305" r:id="rId4"/>
    <p:sldId id="303" r:id="rId5"/>
    <p:sldId id="258" r:id="rId6"/>
    <p:sldId id="260" r:id="rId7"/>
    <p:sldId id="261" r:id="rId8"/>
    <p:sldId id="285" r:id="rId9"/>
    <p:sldId id="266" r:id="rId10"/>
    <p:sldId id="307" r:id="rId11"/>
    <p:sldId id="267" r:id="rId12"/>
    <p:sldId id="269" r:id="rId13"/>
    <p:sldId id="273" r:id="rId14"/>
    <p:sldId id="270" r:id="rId15"/>
    <p:sldId id="271" r:id="rId16"/>
    <p:sldId id="272" r:id="rId17"/>
    <p:sldId id="276" r:id="rId18"/>
    <p:sldId id="279" r:id="rId19"/>
    <p:sldId id="304" r:id="rId20"/>
    <p:sldId id="282" r:id="rId21"/>
    <p:sldId id="308" r:id="rId22"/>
    <p:sldId id="309"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AFAF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432" autoAdjust="0"/>
    <p:restoredTop sz="94660"/>
  </p:normalViewPr>
  <p:slideViewPr>
    <p:cSldViewPr>
      <p:cViewPr varScale="1">
        <p:scale>
          <a:sx n="79" d="100"/>
          <a:sy n="79" d="100"/>
        </p:scale>
        <p:origin x="-10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pPr>
              <a:defRPr/>
            </a:pPr>
            <a:endParaRPr lang="ru-RU"/>
          </a:p>
        </p:txBody>
      </p:sp>
      <p:sp>
        <p:nvSpPr>
          <p:cNvPr id="19" name="Нижний колонтитул 18"/>
          <p:cNvSpPr>
            <a:spLocks noGrp="1"/>
          </p:cNvSpPr>
          <p:nvPr>
            <p:ph type="ftr" sz="quarter" idx="11"/>
          </p:nvPr>
        </p:nvSpPr>
        <p:spPr/>
        <p:txBody>
          <a:bodyPr/>
          <a:lstStyle/>
          <a:p>
            <a:pPr>
              <a:defRPr/>
            </a:pPr>
            <a:endParaRPr lang="ru-RU"/>
          </a:p>
        </p:txBody>
      </p:sp>
      <p:sp>
        <p:nvSpPr>
          <p:cNvPr id="27" name="Номер слайда 26"/>
          <p:cNvSpPr>
            <a:spLocks noGrp="1"/>
          </p:cNvSpPr>
          <p:nvPr>
            <p:ph type="sldNum" sz="quarter" idx="12"/>
          </p:nvPr>
        </p:nvSpPr>
        <p:spPr/>
        <p:txBody>
          <a:bodyPr/>
          <a:lstStyle/>
          <a:p>
            <a:fld id="{02AE57E4-D580-4071-A986-C7EB37FE7946}" type="slidenum">
              <a:rPr lang="ru-RU" altLang="ru-RU" smtClean="0"/>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fld id="{378F2539-2787-4500-B2B0-8223AFCC8E6B}" type="slidenum">
              <a:rPr lang="ru-RU" altLang="ru-RU" smtClean="0"/>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fld id="{30FED668-70AC-483D-90FB-2AFB6506527C}" type="slidenum">
              <a:rPr lang="ru-RU" altLang="ru-RU" smtClean="0"/>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fld id="{6C49694B-606A-4F93-A849-1899E180ED6F}" type="slidenum">
              <a:rPr lang="ru-RU" altLang="ru-RU" smtClean="0"/>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fld id="{2B8FB225-303F-45B1-9459-F644C113A23C}" type="slidenum">
              <a:rPr lang="ru-RU" altLang="ru-RU" smtClean="0"/>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pPr>
              <a:defRPr/>
            </a:pPr>
            <a:endParaRPr lang="ru-RU"/>
          </a:p>
        </p:txBody>
      </p:sp>
      <p:sp>
        <p:nvSpPr>
          <p:cNvPr id="8" name="Номер слайда 7"/>
          <p:cNvSpPr>
            <a:spLocks noGrp="1"/>
          </p:cNvSpPr>
          <p:nvPr>
            <p:ph type="sldNum" sz="quarter" idx="11"/>
          </p:nvPr>
        </p:nvSpPr>
        <p:spPr/>
        <p:txBody>
          <a:bodyPr/>
          <a:lstStyle/>
          <a:p>
            <a:fld id="{503CE5F5-E562-43DE-B6AC-0E74A26AFED9}" type="slidenum">
              <a:rPr lang="ru-RU" altLang="ru-RU" smtClean="0"/>
              <a:pPr/>
              <a:t>‹#›</a:t>
            </a:fld>
            <a:endParaRPr lang="ru-RU" altLang="ru-RU"/>
          </a:p>
        </p:txBody>
      </p:sp>
      <p:sp>
        <p:nvSpPr>
          <p:cNvPr id="9" name="Нижний колонтитул 8"/>
          <p:cNvSpPr>
            <a:spLocks noGrp="1"/>
          </p:cNvSpPr>
          <p:nvPr>
            <p:ph type="ftr" sz="quarter" idx="12"/>
          </p:nvPr>
        </p:nvSpPr>
        <p:spPr/>
        <p:txBody>
          <a:bodyPr/>
          <a:lstStyle/>
          <a:p>
            <a:pPr>
              <a:defRPr/>
            </a:pP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fld id="{7BF69899-5898-4BCB-948F-A80D09F8EE4B}" type="slidenum">
              <a:rPr lang="ru-RU" altLang="ru-RU" smtClean="0"/>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5A07C782-77A0-4E7C-A120-E15FA54F54DD}" type="slidenum">
              <a:rPr lang="ru-RU" altLang="ru-RU" smtClean="0"/>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fld id="{3CFC500E-DEBA-4C11-B9FF-6C320DF33607}" type="slidenum">
              <a:rPr lang="ru-RU" altLang="ru-RU" smtClean="0"/>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fld id="{DB4F731C-F75D-4438-AC56-DE09E8D1D59A}" type="slidenum">
              <a:rPr lang="ru-RU" altLang="ru-RU" smtClean="0"/>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fld id="{CD13F009-6360-45EB-89E4-7EA7C5C0B5CB}" type="slidenum">
              <a:rPr lang="ru-RU" altLang="ru-RU" smtClean="0"/>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39243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24"/>
          <p:cNvSpPr>
            <a:spLocks noGrp="1" noChangeArrowheads="1"/>
          </p:cNvSpPr>
          <p:nvPr>
            <p:ph type="dt" sz="half" idx="10"/>
          </p:nvPr>
        </p:nvSpPr>
        <p:spPr>
          <a:ln/>
        </p:spPr>
        <p:txBody>
          <a:bodyPr/>
          <a:lstStyle>
            <a:lvl1pPr>
              <a:defRPr/>
            </a:lvl1pPr>
          </a:lstStyle>
          <a:p>
            <a:pPr>
              <a:defRPr/>
            </a:pPr>
            <a:endParaRPr lang="ru-RU"/>
          </a:p>
        </p:txBody>
      </p:sp>
      <p:sp>
        <p:nvSpPr>
          <p:cNvPr id="7" name="Rectangle 25"/>
          <p:cNvSpPr>
            <a:spLocks noGrp="1" noChangeArrowheads="1"/>
          </p:cNvSpPr>
          <p:nvPr>
            <p:ph type="ftr" sz="quarter" idx="11"/>
          </p:nvPr>
        </p:nvSpPr>
        <p:spPr>
          <a:ln/>
        </p:spPr>
        <p:txBody>
          <a:bodyPr/>
          <a:lstStyle>
            <a:lvl1pPr>
              <a:defRPr/>
            </a:lvl1pPr>
          </a:lstStyle>
          <a:p>
            <a:pPr>
              <a:defRPr/>
            </a:pPr>
            <a:endParaRPr lang="ru-RU"/>
          </a:p>
        </p:txBody>
      </p:sp>
      <p:sp>
        <p:nvSpPr>
          <p:cNvPr id="8" name="Rectangle 26"/>
          <p:cNvSpPr>
            <a:spLocks noGrp="1" noChangeArrowheads="1"/>
          </p:cNvSpPr>
          <p:nvPr>
            <p:ph type="sldNum" sz="quarter" idx="12"/>
          </p:nvPr>
        </p:nvSpPr>
        <p:spPr>
          <a:ln/>
        </p:spPr>
        <p:txBody>
          <a:bodyPr/>
          <a:lstStyle>
            <a:lvl1pPr>
              <a:defRPr/>
            </a:lvl1pPr>
          </a:lstStyle>
          <a:p>
            <a:fld id="{C9621B87-345F-4184-A624-F304CBBED724}" type="slidenum">
              <a:rPr lang="ru-RU" altLang="ru-RU"/>
              <a:pPr/>
              <a:t>‹#›</a:t>
            </a:fld>
            <a:endParaRPr lang="ru-RU" altLang="ru-RU"/>
          </a:p>
        </p:txBody>
      </p:sp>
    </p:spTree>
    <p:extLst>
      <p:ext uri="{BB962C8B-B14F-4D97-AF65-F5344CB8AC3E}">
        <p14:creationId xmlns:p14="http://schemas.microsoft.com/office/powerpoint/2010/main" xmlns="" val="2682821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defRPr/>
            </a:pPr>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F4782B6-66A5-411E-A600-9DE6E60E9FF3}" type="slidenum">
              <a:rPr lang="ru-RU" altLang="ru-RU" smtClean="0"/>
              <a:pPr/>
              <a:t>‹#›</a:t>
            </a:fld>
            <a:endParaRPr lang="ru-RU" altLang="ru-RU"/>
          </a:p>
        </p:txBody>
      </p:sp>
      <p:pic>
        <p:nvPicPr>
          <p:cNvPr id="11" name="Picture 2" descr="http://freeppt.ru/MyShablony/MuzaS.jpg"/>
          <p:cNvPicPr>
            <a:picLocks noChangeAspect="1"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0" y="39674"/>
            <a:ext cx="9144000" cy="6818326"/>
          </a:xfrm>
          <a:prstGeom prst="rect">
            <a:avLst/>
          </a:prstGeom>
          <a:noFill/>
          <a:extLst>
            <a:ext uri="{909E8E84-426E-40DD-AFC4-6F175D3DCCD1}">
              <a14:hiddenFill xmlns:a14="http://schemas.microsoft.com/office/drawing/2010/main" xmlns="">
                <a:solidFill>
                  <a:srgbClr val="FFFFFF"/>
                </a:solidFill>
              </a14:hiddenFill>
            </a:ext>
          </a:extLst>
        </p:spPr>
      </p:pic>
    </p:spTree>
  </p:cSld>
  <p:clrMap bg1="dk1" tx1="lt1" bg2="dk2" tx2="lt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all-biography.ru/alpha/t/tvardovskij-aleksandr-tvardovsky-aleksandr"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peoples.ru/art/literature/poetry/contemporary/tvardovsky/tvardovsky-04092007185538_s.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gi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Grp="1" noChangeArrowheads="1"/>
          </p:cNvSpPr>
          <p:nvPr>
            <p:ph type="title"/>
          </p:nvPr>
        </p:nvSpPr>
        <p:spPr>
          <a:xfrm>
            <a:off x="533400" y="1676400"/>
            <a:ext cx="3048000" cy="3352800"/>
          </a:xfrm>
        </p:spPr>
        <p:txBody>
          <a:bodyPr>
            <a:normAutofit/>
          </a:bodyPr>
          <a:lstStyle/>
          <a:p>
            <a:pPr eaLnBrk="1" hangingPunct="1">
              <a:defRPr/>
            </a:pPr>
            <a:r>
              <a:rPr lang="ru-RU" sz="2000" b="1" cap="all" dirty="0" smtClean="0"/>
              <a:t>Этапы биографии и творчества Александра </a:t>
            </a:r>
            <a:r>
              <a:rPr lang="ru-RU" sz="2000" b="1" cap="all" dirty="0" err="1" smtClean="0"/>
              <a:t>Трифоновича</a:t>
            </a:r>
            <a:r>
              <a:rPr lang="ru-RU" sz="2000" b="1" cap="all" dirty="0" smtClean="0"/>
              <a:t> Твардовского. Стихотворения о родине и природе.</a:t>
            </a:r>
            <a:br>
              <a:rPr lang="ru-RU" sz="2000" b="1" cap="all" dirty="0" smtClean="0"/>
            </a:br>
            <a:r>
              <a:rPr lang="ru-RU" sz="1200" b="1" cap="all" dirty="0" smtClean="0"/>
              <a:t>Выполнила учитель русского языка и литературы высшей квалификационной категории МБОУ «Алмалинская СОШ» </a:t>
            </a:r>
            <a:br>
              <a:rPr lang="ru-RU" sz="1200" b="1" cap="all" dirty="0" smtClean="0"/>
            </a:br>
            <a:r>
              <a:rPr lang="ru-RU" sz="1400" b="1" cap="all" dirty="0" smtClean="0"/>
              <a:t>Бархатова Людмила Павловна.</a:t>
            </a:r>
            <a:r>
              <a:rPr lang="ru-RU" sz="2000" b="1" cap="all" dirty="0" smtClean="0"/>
              <a:t> </a:t>
            </a:r>
            <a:r>
              <a:rPr lang="ru-RU" sz="2000" dirty="0" smtClean="0"/>
              <a:t/>
            </a:r>
            <a:br>
              <a:rPr lang="ru-RU" sz="2000" dirty="0" smtClean="0"/>
            </a:br>
            <a:endParaRPr lang="ru-RU" sz="2000" b="1" dirty="0" smtClean="0"/>
          </a:p>
        </p:txBody>
      </p:sp>
      <p:pic>
        <p:nvPicPr>
          <p:cNvPr id="5" name="Picture 4"/>
          <p:cNvPicPr>
            <a:picLocks noChangeAspect="1"/>
          </p:cNvPicPr>
          <p:nvPr/>
        </p:nvPicPr>
        <p:blipFill>
          <a:blip r:embed="rId2" cstate="print"/>
          <a:stretch>
            <a:fillRect/>
          </a:stretch>
        </p:blipFill>
        <p:spPr>
          <a:xfrm>
            <a:off x="4086524" y="609601"/>
            <a:ext cx="4752676" cy="5410200"/>
          </a:xfrm>
          <a:prstGeom prst="rect">
            <a:avLst/>
          </a:prstGeom>
        </p:spPr>
      </p:pic>
      <p:pic>
        <p:nvPicPr>
          <p:cNvPr id="18434" name="Picture 2" descr="C:\Documents and Settings\Admin\Рабочий стол\Бархатова Л П\грант 2016\Бархатова Людмила Павловна Грант\портрет Бархатова Л.П..jpg"/>
          <p:cNvPicPr>
            <a:picLocks noChangeAspect="1" noChangeArrowheads="1"/>
          </p:cNvPicPr>
          <p:nvPr/>
        </p:nvPicPr>
        <p:blipFill>
          <a:blip r:embed="rId3" cstate="print"/>
          <a:srcRect/>
          <a:stretch>
            <a:fillRect/>
          </a:stretch>
        </p:blipFill>
        <p:spPr bwMode="auto">
          <a:xfrm>
            <a:off x="4724399" y="1076232"/>
            <a:ext cx="3429001" cy="4486367"/>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Русская литература и в 19 , и в 20 веках наполнена великими именами.</a:t>
            </a:r>
            <a:endParaRPr lang="ru-RU" sz="3600" dirty="0"/>
          </a:p>
        </p:txBody>
      </p:sp>
      <p:sp>
        <p:nvSpPr>
          <p:cNvPr id="3" name="Содержимое 2"/>
          <p:cNvSpPr>
            <a:spLocks noGrp="1"/>
          </p:cNvSpPr>
          <p:nvPr>
            <p:ph idx="1"/>
          </p:nvPr>
        </p:nvSpPr>
        <p:spPr/>
        <p:txBody>
          <a:bodyPr>
            <a:normAutofit lnSpcReduction="10000"/>
          </a:bodyPr>
          <a:lstStyle/>
          <a:p>
            <a:r>
              <a:rPr lang="ru-RU" sz="2800" dirty="0" smtClean="0"/>
              <a:t>В 19 веке – дворяне, затем дворянская и разночинская интеллигенция. 20 век: Горький – из купеческой среды, Бунин – дворянин, Отцы Блока и Цветаевой – профессоры университетов, у Ахматовой – инженер флота, у Маяковского – дворянин, лесничий. С Есенина начинается крестьянская тропа в русской литературе. Среди них был поэт, имя которого нам уже хорошо известно, - А.Т.Твардовский.</a:t>
            </a:r>
            <a:endParaRPr lang="ru-RU"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Grp="1" noChangeArrowheads="1"/>
          </p:cNvSpPr>
          <p:nvPr>
            <p:ph type="title"/>
          </p:nvPr>
        </p:nvSpPr>
        <p:spPr>
          <a:xfrm>
            <a:off x="533400" y="1676400"/>
            <a:ext cx="3048000" cy="3352800"/>
          </a:xfrm>
        </p:spPr>
        <p:txBody>
          <a:bodyPr>
            <a:normAutofit/>
          </a:bodyPr>
          <a:lstStyle/>
          <a:p>
            <a:pPr eaLnBrk="1" hangingPunct="1">
              <a:defRPr/>
            </a:pPr>
            <a:r>
              <a:rPr lang="ru-RU" sz="3200" b="1" dirty="0" smtClean="0">
                <a:hlinkClick r:id="rId2"/>
              </a:rPr>
              <a:t>Биография </a:t>
            </a:r>
            <a:r>
              <a:rPr lang="ru-RU" sz="3200" b="1" dirty="0">
                <a:hlinkClick r:id="rId2"/>
              </a:rPr>
              <a:t>Твардовского Александра </a:t>
            </a:r>
            <a:r>
              <a:rPr lang="ru-RU" sz="3200" b="1" dirty="0" err="1" smtClean="0">
                <a:hlinkClick r:id="rId2"/>
              </a:rPr>
              <a:t>Трифоновича</a:t>
            </a:r>
            <a:r>
              <a:rPr lang="ru-RU" sz="2800" b="1" dirty="0" smtClean="0"/>
              <a:t/>
            </a:r>
            <a:br>
              <a:rPr lang="ru-RU" sz="2800" b="1" dirty="0" smtClean="0"/>
            </a:br>
            <a:r>
              <a:rPr lang="ru-RU" sz="2800" b="1" dirty="0"/>
              <a:t/>
            </a:r>
            <a:br>
              <a:rPr lang="ru-RU" sz="2800" b="1" dirty="0"/>
            </a:br>
            <a:r>
              <a:rPr lang="ru-RU" sz="2400" b="1" dirty="0" smtClean="0"/>
              <a:t>(1910 — 1971)</a:t>
            </a:r>
            <a:endParaRPr lang="ru-RU" sz="2800" b="1" dirty="0" smtClean="0"/>
          </a:p>
        </p:txBody>
      </p:sp>
      <p:pic>
        <p:nvPicPr>
          <p:cNvPr id="5" name="Picture 4"/>
          <p:cNvPicPr>
            <a:picLocks noChangeAspect="1"/>
          </p:cNvPicPr>
          <p:nvPr/>
        </p:nvPicPr>
        <p:blipFill>
          <a:blip r:embed="rId3" cstate="print"/>
          <a:stretch>
            <a:fillRect/>
          </a:stretch>
        </p:blipFill>
        <p:spPr>
          <a:xfrm>
            <a:off x="4086524" y="609601"/>
            <a:ext cx="4752676" cy="54102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48200" y="1066800"/>
            <a:ext cx="3657600" cy="4527933"/>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4" name="Rectangle 6"/>
          <p:cNvSpPr>
            <a:spLocks noGrp="1" noChangeArrowheads="1"/>
          </p:cNvSpPr>
          <p:nvPr>
            <p:ph type="title"/>
          </p:nvPr>
        </p:nvSpPr>
        <p:spPr/>
        <p:txBody>
          <a:bodyPr>
            <a:normAutofit fontScale="90000"/>
          </a:bodyPr>
          <a:lstStyle/>
          <a:p>
            <a:pPr eaLnBrk="1" hangingPunct="1">
              <a:defRPr/>
            </a:pPr>
            <a:r>
              <a:rPr lang="ru-RU" sz="2800" b="1" smtClean="0">
                <a:latin typeface="Monotype Corsiva" pitchFamily="66" charset="0"/>
              </a:rPr>
              <a:t>Русский поэт</a:t>
            </a:r>
            <a:r>
              <a:rPr lang="ru-RU" sz="4000" smtClean="0"/>
              <a:t> </a:t>
            </a:r>
            <a:r>
              <a:rPr lang="ru-RU" sz="3200" b="1" smtClean="0">
                <a:latin typeface="Monotype Corsiva" pitchFamily="66" charset="0"/>
              </a:rPr>
              <a:t>Александр Трифонович</a:t>
            </a:r>
            <a:r>
              <a:rPr lang="ru-RU" sz="4000" b="1" smtClean="0"/>
              <a:t> </a:t>
            </a:r>
            <a:r>
              <a:rPr lang="ru-RU" sz="3200" b="1" smtClean="0">
                <a:latin typeface="Monotype Corsiva" pitchFamily="66" charset="0"/>
              </a:rPr>
              <a:t>Твардовский</a:t>
            </a:r>
          </a:p>
        </p:txBody>
      </p:sp>
      <p:pic>
        <p:nvPicPr>
          <p:cNvPr id="4100" name="Picture 4" descr="Картинка 1 из 4">
            <a:hlinkClick r:id="rId2"/>
          </p:cNvPr>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571875" y="3244056"/>
            <a:ext cx="1238250" cy="1238250"/>
          </a:xfrm>
        </p:spPr>
      </p:pic>
      <p:sp>
        <p:nvSpPr>
          <p:cNvPr id="4099" name="Rectangle 3"/>
          <p:cNvSpPr>
            <a:spLocks noGrp="1" noChangeArrowheads="1"/>
          </p:cNvSpPr>
          <p:nvPr>
            <p:ph type="body" idx="4294967295"/>
          </p:nvPr>
        </p:nvSpPr>
        <p:spPr>
          <a:xfrm>
            <a:off x="0" y="1600200"/>
            <a:ext cx="8229600" cy="4495800"/>
          </a:xfrm>
        </p:spPr>
        <p:txBody>
          <a:bodyPr/>
          <a:lstStyle/>
          <a:p>
            <a:pPr eaLnBrk="1" hangingPunct="1">
              <a:buFontTx/>
              <a:buNone/>
            </a:pPr>
            <a:r>
              <a:rPr lang="ru-RU" altLang="ru-RU" dirty="0" smtClean="0"/>
              <a:t>    </a:t>
            </a:r>
          </a:p>
          <a:p>
            <a:pPr eaLnBrk="1" hangingPunct="1">
              <a:buFontTx/>
              <a:buNone/>
            </a:pPr>
            <a:r>
              <a:rPr lang="ru-RU" altLang="ru-RU" sz="3600" dirty="0" smtClean="0">
                <a:solidFill>
                  <a:srgbClr val="FFFF66"/>
                </a:solidFill>
              </a:rPr>
              <a:t>  </a:t>
            </a:r>
            <a:r>
              <a:rPr lang="ru-RU" altLang="ru-RU" sz="3600" dirty="0" smtClean="0">
                <a:latin typeface="Monotype Corsiva" panose="03010101010201010101" pitchFamily="66" charset="0"/>
              </a:rPr>
              <a:t>родился в 1910 году </a:t>
            </a:r>
          </a:p>
          <a:p>
            <a:pPr eaLnBrk="1" hangingPunct="1">
              <a:buFontTx/>
              <a:buNone/>
            </a:pPr>
            <a:r>
              <a:rPr lang="ru-RU" altLang="ru-RU" sz="3600" dirty="0" smtClean="0">
                <a:latin typeface="Monotype Corsiva" panose="03010101010201010101" pitchFamily="66" charset="0"/>
              </a:rPr>
              <a:t>  в Смоленской губернии </a:t>
            </a:r>
          </a:p>
          <a:p>
            <a:pPr eaLnBrk="1" hangingPunct="1">
              <a:buFontTx/>
              <a:buNone/>
            </a:pPr>
            <a:r>
              <a:rPr lang="ru-RU" altLang="ru-RU" sz="3600" dirty="0" smtClean="0">
                <a:latin typeface="Monotype Corsiva" panose="03010101010201010101" pitchFamily="66" charset="0"/>
              </a:rPr>
              <a:t>  в деревне Загорье </a:t>
            </a:r>
          </a:p>
          <a:p>
            <a:pPr eaLnBrk="1" hangingPunct="1">
              <a:buFontTx/>
              <a:buNone/>
            </a:pPr>
            <a:r>
              <a:rPr lang="ru-RU" altLang="ru-RU" sz="3600" dirty="0" smtClean="0">
                <a:latin typeface="Monotype Corsiva" panose="03010101010201010101" pitchFamily="66" charset="0"/>
              </a:rPr>
              <a:t>   в семье деревенского</a:t>
            </a:r>
          </a:p>
          <a:p>
            <a:pPr eaLnBrk="1" hangingPunct="1">
              <a:buFontTx/>
              <a:buNone/>
            </a:pPr>
            <a:r>
              <a:rPr lang="ru-RU" altLang="ru-RU" sz="3600" dirty="0" smtClean="0">
                <a:latin typeface="Monotype Corsiva" panose="03010101010201010101" pitchFamily="66" charset="0"/>
              </a:rPr>
              <a:t>    кузнеца.</a:t>
            </a:r>
          </a:p>
          <a:p>
            <a:pPr eaLnBrk="1" hangingPunct="1">
              <a:buFontTx/>
              <a:buNone/>
            </a:pPr>
            <a:endParaRPr lang="ru-RU" altLang="ru-RU" sz="3600" dirty="0" smtClean="0">
              <a:latin typeface="Monotype Corsiva" panose="03010101010201010101" pitchFamily="66"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pPr eaLnBrk="1" hangingPunct="1">
              <a:defRPr/>
            </a:pPr>
            <a:r>
              <a:rPr lang="ru-RU" sz="2400" b="1" dirty="0" smtClean="0"/>
              <a:t>Детство</a:t>
            </a:r>
          </a:p>
        </p:txBody>
      </p:sp>
      <p:sp>
        <p:nvSpPr>
          <p:cNvPr id="5123" name="Rectangle 5"/>
          <p:cNvSpPr>
            <a:spLocks noGrp="1" noChangeArrowheads="1"/>
          </p:cNvSpPr>
          <p:nvPr>
            <p:ph sz="half" idx="1"/>
          </p:nvPr>
        </p:nvSpPr>
        <p:spPr>
          <a:xfrm>
            <a:off x="0" y="1143000"/>
            <a:ext cx="5257800" cy="5257800"/>
          </a:xfrm>
        </p:spPr>
        <p:txBody>
          <a:bodyPr/>
          <a:lstStyle/>
          <a:p>
            <a:pPr eaLnBrk="1" hangingPunct="1">
              <a:lnSpc>
                <a:spcPct val="80000"/>
              </a:lnSpc>
              <a:buFontTx/>
              <a:buNone/>
            </a:pPr>
            <a:r>
              <a:rPr lang="ru-RU" altLang="ru-RU" sz="1400" dirty="0" smtClean="0">
                <a:latin typeface="Times New Roman" panose="02020603050405020304" pitchFamily="18" charset="0"/>
              </a:rPr>
              <a:t>		</a:t>
            </a:r>
          </a:p>
          <a:p>
            <a:pPr algn="just" eaLnBrk="1" hangingPunct="1">
              <a:lnSpc>
                <a:spcPct val="80000"/>
              </a:lnSpc>
              <a:buFontTx/>
              <a:buNone/>
            </a:pPr>
            <a:r>
              <a:rPr lang="ru-RU" altLang="ru-RU" sz="1400" dirty="0" smtClean="0">
                <a:latin typeface="Times New Roman" panose="02020603050405020304" pitchFamily="18" charset="0"/>
              </a:rPr>
              <a:t>	</a:t>
            </a:r>
            <a:r>
              <a:rPr lang="ru-RU" altLang="ru-RU" sz="2000" b="1" dirty="0" smtClean="0">
                <a:latin typeface="Times New Roman" panose="02020603050405020304" pitchFamily="18" charset="0"/>
              </a:rPr>
              <a:t>	</a:t>
            </a:r>
            <a:r>
              <a:rPr lang="ru-RU" altLang="ru-RU" sz="2000" b="1" dirty="0" smtClean="0">
                <a:latin typeface="Monotype Corsiva" panose="03010101010201010101" pitchFamily="66" charset="0"/>
              </a:rPr>
              <a:t>Хутор Загорье - родина великого русского поэта Александра </a:t>
            </a:r>
            <a:r>
              <a:rPr lang="ru-RU" altLang="ru-RU" sz="2000" b="1" dirty="0" err="1" smtClean="0">
                <a:latin typeface="Monotype Corsiva" panose="03010101010201010101" pitchFamily="66" charset="0"/>
              </a:rPr>
              <a:t>Трифоновича</a:t>
            </a:r>
            <a:r>
              <a:rPr lang="ru-RU" altLang="ru-RU" sz="2000" b="1" dirty="0" smtClean="0">
                <a:latin typeface="Monotype Corsiva" panose="03010101010201010101" pitchFamily="66" charset="0"/>
              </a:rPr>
              <a:t> Твардовского. Здесь почувствовал он биение жизни, усвоил ее первые уроки, написал свои первые стихи, 		Земля эта — десять с небольшим десятин — вся в мелких болотцах и вся заросшая лозняком, ельником, берёзкой, была во всех смыслах незавидна. Но для отца, который был единственным сыном безземельного солдата и многолетним тяжким трудом кузнеца заработал сумму, необходимую для первого взноса в банк, земля эта была дорога до святости. Нам, детям, он с самого малого возраста внушал любовь и уважение к этой кислой, скупой, но нашей земле — нашему «имению», как в шутку и не в шутку называл он свой хутор.</a:t>
            </a:r>
          </a:p>
        </p:txBody>
      </p:sp>
      <p:pic>
        <p:nvPicPr>
          <p:cNvPr id="5124" name="Picture 7" descr="d2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5638800" y="1600200"/>
            <a:ext cx="2819400" cy="1665288"/>
          </a:xfrm>
          <a:noFill/>
        </p:spPr>
      </p:pic>
      <p:pic>
        <p:nvPicPr>
          <p:cNvPr id="5125" name="Picture 8" descr="1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86400" y="3962400"/>
            <a:ext cx="31242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6" name="Rectangle 9"/>
          <p:cNvSpPr>
            <a:spLocks noChangeArrowheads="1"/>
          </p:cNvSpPr>
          <p:nvPr/>
        </p:nvSpPr>
        <p:spPr bwMode="auto">
          <a:xfrm>
            <a:off x="5715000" y="3352800"/>
            <a:ext cx="30480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400" b="1">
                <a:latin typeface="Times New Roman" panose="02020603050405020304" pitchFamily="18" charset="0"/>
              </a:rPr>
              <a:t>Дом П.Твардовского, конец XIX в. Усадьба крестьянина-бедняка.</a:t>
            </a:r>
            <a:r>
              <a:rPr lang="ru-RU" altLang="ru-RU">
                <a:latin typeface="Times New Roman" panose="02020603050405020304"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8"/>
          <p:cNvSpPr>
            <a:spLocks noGrp="1" noChangeArrowheads="1"/>
          </p:cNvSpPr>
          <p:nvPr>
            <p:ph type="title"/>
          </p:nvPr>
        </p:nvSpPr>
        <p:spPr/>
        <p:txBody>
          <a:bodyPr/>
          <a:lstStyle/>
          <a:p>
            <a:pPr algn="l" eaLnBrk="1" hangingPunct="1">
              <a:defRPr/>
            </a:pPr>
            <a:r>
              <a:rPr lang="ru-RU" sz="3200" b="1" dirty="0" smtClean="0">
                <a:latin typeface="Monotype Corsiva" pitchFamily="66" charset="0"/>
              </a:rPr>
              <a:t>          </a:t>
            </a:r>
            <a:r>
              <a:rPr lang="ru-RU" sz="2400" b="1" dirty="0" smtClean="0"/>
              <a:t>Семья Твардовских</a:t>
            </a:r>
          </a:p>
        </p:txBody>
      </p:sp>
      <p:pic>
        <p:nvPicPr>
          <p:cNvPr id="6147" name="Picture 10" descr="semia"/>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095375" y="2910681"/>
            <a:ext cx="2381250" cy="1905000"/>
          </a:xfrm>
          <a:noFill/>
        </p:spPr>
      </p:pic>
      <p:pic>
        <p:nvPicPr>
          <p:cNvPr id="6148" name="Picture 12" descr="Карта-схема окрестностей хутора Загорье"/>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5005387" y="2186781"/>
            <a:ext cx="2181225" cy="3352800"/>
          </a:xfrm>
          <a:noFill/>
        </p:spPr>
      </p:pic>
      <p:sp>
        <p:nvSpPr>
          <p:cNvPr id="6149" name="Rectangle 13"/>
          <p:cNvSpPr>
            <a:spLocks noChangeArrowheads="1"/>
          </p:cNvSpPr>
          <p:nvPr/>
        </p:nvSpPr>
        <p:spPr bwMode="auto">
          <a:xfrm>
            <a:off x="4876800" y="457200"/>
            <a:ext cx="4267200"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latin typeface="Monotype Corsiva" panose="03010101010201010101" pitchFamily="66" charset="0"/>
              </a:rPr>
              <a:t>Карта схема окрестностей хутора Загорье</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p:txBody>
          <a:bodyPr/>
          <a:lstStyle/>
          <a:p>
            <a:pPr eaLnBrk="1" hangingPunct="1">
              <a:defRPr/>
            </a:pPr>
            <a:r>
              <a:rPr lang="ru-RU" sz="2400" b="1" dirty="0" smtClean="0"/>
              <a:t>Родители Твардовского</a:t>
            </a:r>
          </a:p>
        </p:txBody>
      </p:sp>
      <p:pic>
        <p:nvPicPr>
          <p:cNvPr id="7171" name="Picture 7" descr="otez"/>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219200" y="2434431"/>
            <a:ext cx="2133600" cy="2857500"/>
          </a:xfrm>
          <a:noFill/>
        </p:spPr>
      </p:pic>
      <p:pic>
        <p:nvPicPr>
          <p:cNvPr id="7173" name="Picture 9" descr="mama"/>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5043488" y="1447800"/>
            <a:ext cx="2959100" cy="3843338"/>
          </a:xfrm>
          <a:noFill/>
        </p:spPr>
      </p:pic>
      <p:sp>
        <p:nvSpPr>
          <p:cNvPr id="7172" name="Rectangle 8"/>
          <p:cNvSpPr>
            <a:spLocks noChangeArrowheads="1"/>
          </p:cNvSpPr>
          <p:nvPr/>
        </p:nvSpPr>
        <p:spPr bwMode="auto">
          <a:xfrm>
            <a:off x="685800" y="5334000"/>
            <a:ext cx="37893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b="1" dirty="0"/>
              <a:t>Трифон </a:t>
            </a:r>
            <a:r>
              <a:rPr lang="ru-RU" altLang="ru-RU" b="1" dirty="0" err="1"/>
              <a:t>Гордеевич</a:t>
            </a:r>
            <a:r>
              <a:rPr lang="ru-RU" altLang="ru-RU" b="1" dirty="0"/>
              <a:t>, отец поэта</a:t>
            </a:r>
            <a:r>
              <a:rPr lang="ru-RU" altLang="ru-RU" dirty="0"/>
              <a:t> </a:t>
            </a:r>
          </a:p>
        </p:txBody>
      </p:sp>
      <p:sp>
        <p:nvSpPr>
          <p:cNvPr id="7174" name="Rectangle 11"/>
          <p:cNvSpPr>
            <a:spLocks noChangeArrowheads="1"/>
          </p:cNvSpPr>
          <p:nvPr/>
        </p:nvSpPr>
        <p:spPr bwMode="auto">
          <a:xfrm>
            <a:off x="4495800" y="5334000"/>
            <a:ext cx="416401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b="1" dirty="0"/>
              <a:t>Мария Митрофановна, мать поэта</a:t>
            </a:r>
            <a:r>
              <a:rPr lang="ru-RU" altLang="ru-RU" dirty="0"/>
              <a:t>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anna"/>
          <p:cNvPicPr>
            <a:picLocks noGrp="1" noChangeAspect="1" noChangeArrowheads="1"/>
          </p:cNvPicPr>
          <p:nvPr>
            <p:ph type="title"/>
          </p:nvPr>
        </p:nvPicPr>
        <p:blipFill>
          <a:blip r:embed="rId2" cstate="print">
            <a:extLst>
              <a:ext uri="{28A0092B-C50C-407E-A947-70E740481C1C}">
                <a14:useLocalDpi xmlns:a14="http://schemas.microsoft.com/office/drawing/2010/main" xmlns="" val="0"/>
              </a:ext>
            </a:extLst>
          </a:blip>
          <a:srcRect/>
          <a:stretch>
            <a:fillRect/>
          </a:stretch>
        </p:blipFill>
        <p:spPr>
          <a:xfrm>
            <a:off x="685800" y="533400"/>
            <a:ext cx="1647825" cy="2057400"/>
          </a:xfrm>
          <a:noFill/>
          <a:extLst>
            <a:ext uri="{909E8E84-426E-40DD-AFC4-6F175D3DCCD1}">
              <a14:hiddenFill xmlns:a14="http://schemas.microsoft.com/office/drawing/2010/main" xmlns="">
                <a:solidFill>
                  <a:srgbClr val="FFFFFF"/>
                </a:solidFill>
              </a14:hiddenFill>
            </a:ext>
          </a:extLst>
        </p:spPr>
      </p:pic>
      <p:sp>
        <p:nvSpPr>
          <p:cNvPr id="8195" name="Rectangle 6"/>
          <p:cNvSpPr>
            <a:spLocks noChangeArrowheads="1"/>
          </p:cNvSpPr>
          <p:nvPr/>
        </p:nvSpPr>
        <p:spPr bwMode="auto">
          <a:xfrm>
            <a:off x="304800" y="2743200"/>
            <a:ext cx="23622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Анна Трифоновна, сестра</a:t>
            </a:r>
          </a:p>
        </p:txBody>
      </p:sp>
      <p:pic>
        <p:nvPicPr>
          <p:cNvPr id="8196" name="Picture 7" descr="mariy"/>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10400" y="457200"/>
            <a:ext cx="161925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7" name="Rectangle 8"/>
          <p:cNvSpPr>
            <a:spLocks noChangeArrowheads="1"/>
          </p:cNvSpPr>
          <p:nvPr/>
        </p:nvSpPr>
        <p:spPr bwMode="auto">
          <a:xfrm>
            <a:off x="6477000" y="2743200"/>
            <a:ext cx="26670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Мария Трифоновна, сестра</a:t>
            </a:r>
          </a:p>
        </p:txBody>
      </p:sp>
      <p:pic>
        <p:nvPicPr>
          <p:cNvPr id="8198" name="Picture 9" descr="iva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33800" y="381000"/>
            <a:ext cx="1762125"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9" name="Rectangle 10"/>
          <p:cNvSpPr>
            <a:spLocks noChangeArrowheads="1"/>
          </p:cNvSpPr>
          <p:nvPr/>
        </p:nvSpPr>
        <p:spPr bwMode="auto">
          <a:xfrm>
            <a:off x="3505200" y="2819400"/>
            <a:ext cx="27686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Иван Трифонович, брат</a:t>
            </a:r>
          </a:p>
        </p:txBody>
      </p:sp>
      <p:pic>
        <p:nvPicPr>
          <p:cNvPr id="8200" name="Picture 11" descr="konstantin"/>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5800" y="3429000"/>
            <a:ext cx="1800225"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1" name="Rectangle 12"/>
          <p:cNvSpPr>
            <a:spLocks noChangeArrowheads="1"/>
          </p:cNvSpPr>
          <p:nvPr/>
        </p:nvSpPr>
        <p:spPr bwMode="auto">
          <a:xfrm>
            <a:off x="381000" y="5943600"/>
            <a:ext cx="2819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Константин Трифонович, брат</a:t>
            </a:r>
            <a:r>
              <a:rPr lang="ru-RU" altLang="ru-RU"/>
              <a:t> </a:t>
            </a:r>
          </a:p>
        </p:txBody>
      </p:sp>
      <p:pic>
        <p:nvPicPr>
          <p:cNvPr id="8202" name="Picture 13" descr="pavel"/>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810000" y="3429000"/>
            <a:ext cx="1836738"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3" name="Rectangle 14"/>
          <p:cNvSpPr>
            <a:spLocks noChangeArrowheads="1"/>
          </p:cNvSpPr>
          <p:nvPr/>
        </p:nvSpPr>
        <p:spPr bwMode="auto">
          <a:xfrm>
            <a:off x="3352800" y="6019800"/>
            <a:ext cx="28257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Павел Трифонович, брат</a:t>
            </a:r>
          </a:p>
        </p:txBody>
      </p:sp>
      <p:pic>
        <p:nvPicPr>
          <p:cNvPr id="8204" name="Picture 15" descr="vasili"/>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958013" y="3429000"/>
            <a:ext cx="1703387"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5" name="Rectangle 16"/>
          <p:cNvSpPr>
            <a:spLocks noChangeArrowheads="1"/>
          </p:cNvSpPr>
          <p:nvPr/>
        </p:nvSpPr>
        <p:spPr bwMode="auto">
          <a:xfrm>
            <a:off x="6324600" y="5943600"/>
            <a:ext cx="2819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Василий Трифонович, брат</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ru-RU" sz="2400" b="1" dirty="0" smtClean="0"/>
              <a:t>Из истории семьи Твардовского.</a:t>
            </a:r>
          </a:p>
        </p:txBody>
      </p:sp>
      <p:sp>
        <p:nvSpPr>
          <p:cNvPr id="9219" name="Rectangle 3"/>
          <p:cNvSpPr>
            <a:spLocks noGrp="1" noChangeArrowheads="1"/>
          </p:cNvSpPr>
          <p:nvPr>
            <p:ph idx="1"/>
          </p:nvPr>
        </p:nvSpPr>
        <p:spPr>
          <a:xfrm>
            <a:off x="76200" y="1219200"/>
            <a:ext cx="8991600" cy="4876800"/>
          </a:xfrm>
        </p:spPr>
        <p:txBody>
          <a:bodyPr>
            <a:normAutofit lnSpcReduction="10000"/>
          </a:bodyPr>
          <a:lstStyle/>
          <a:p>
            <a:pPr eaLnBrk="1" hangingPunct="1">
              <a:lnSpc>
                <a:spcPct val="80000"/>
              </a:lnSpc>
              <a:buFontTx/>
              <a:buNone/>
            </a:pPr>
            <a:r>
              <a:rPr lang="ru-RU" altLang="ru-RU" sz="1600" dirty="0" smtClean="0">
                <a:latin typeface="Times New Roman" panose="02020603050405020304" pitchFamily="18" charset="0"/>
              </a:rPr>
              <a:t>		</a:t>
            </a:r>
            <a:r>
              <a:rPr lang="ru-RU" altLang="ru-RU" sz="2200" dirty="0" smtClean="0">
                <a:latin typeface="Monotype Corsiva" panose="03010101010201010101" pitchFamily="66" charset="0"/>
              </a:rPr>
              <a:t>Детство поэта пришлось на первые послереволюционные годы, а в юности ему довелось на своей собственной судьбе понять, как проводилась коллективизация. Его отец, Трифон </a:t>
            </a:r>
            <a:r>
              <a:rPr lang="ru-RU" altLang="ru-RU" sz="2200" dirty="0" err="1" smtClean="0">
                <a:latin typeface="Monotype Corsiva" panose="03010101010201010101" pitchFamily="66" charset="0"/>
              </a:rPr>
              <a:t>Гордеевич</a:t>
            </a:r>
            <a:r>
              <a:rPr lang="ru-RU" altLang="ru-RU" sz="2200" dirty="0" smtClean="0">
                <a:latin typeface="Monotype Corsiva" panose="03010101010201010101" pitchFamily="66" charset="0"/>
              </a:rPr>
              <a:t>, в прошлом был кузнецом и тяжким трудом сумел скопить небольшую сумму денег, чтобы купить небольшой участок земли. Позже поэт напишет в автобиографии: "... нам, детям, отец с самого малого возраста внушал любовь и уважение к этой кислой, подзолистой, скупой и недоброй, но нашей земле - нашему "имению", как в шутку и не в шутку называл он свой хутор".  За его стремление выбраться из нищеты, его причислили к кулакам. В тридцатые годы отец был раскулачен и выслан из родной деревни. Новые хозяева жизни не посчитались даже с тем, что Трифон </a:t>
            </a:r>
            <a:r>
              <a:rPr lang="ru-RU" altLang="ru-RU" sz="2200" dirty="0" err="1" smtClean="0">
                <a:latin typeface="Monotype Corsiva" panose="03010101010201010101" pitchFamily="66" charset="0"/>
              </a:rPr>
              <a:t>Гордеевич</a:t>
            </a:r>
            <a:r>
              <a:rPr lang="ru-RU" altLang="ru-RU" sz="2200" dirty="0" smtClean="0">
                <a:latin typeface="Monotype Corsiva" panose="03010101010201010101" pitchFamily="66" charset="0"/>
              </a:rPr>
              <a:t> вместе с семьей сам обрабатывал землю и не нищенствовал только благодаря своему трудолюбию. Они ничего не имели и против революции - наоборот даже, новые порядки казались им началом "счастливого светлого будущего». 	А.Т.Твардовский всю свою литературную деятельность  посвящает на справедливое отношение к людям труда. </a:t>
            </a:r>
          </a:p>
          <a:p>
            <a:pPr eaLnBrk="1" hangingPunct="1">
              <a:lnSpc>
                <a:spcPct val="80000"/>
              </a:lnSpc>
              <a:buFontTx/>
              <a:buNone/>
            </a:pPr>
            <a:r>
              <a:rPr lang="ru-RU" altLang="ru-RU" sz="2200" dirty="0" smtClean="0">
                <a:latin typeface="Monotype Corsiva" panose="03010101010201010101" pitchFamily="66" charset="0"/>
              </a:rPr>
              <a:t>		Постоянная связь с текущей действительностью, ориентация на широкие массы и живое общение с ними, опора на лучшие традиции русской поэзии и народного творчества – основные особенности его произведений.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Раскулачивание.</a:t>
            </a:r>
            <a:endParaRPr lang="ru-RU" dirty="0"/>
          </a:p>
        </p:txBody>
      </p:sp>
      <p:sp>
        <p:nvSpPr>
          <p:cNvPr id="3" name="Содержимое 2"/>
          <p:cNvSpPr>
            <a:spLocks noGrp="1"/>
          </p:cNvSpPr>
          <p:nvPr>
            <p:ph idx="1"/>
          </p:nvPr>
        </p:nvSpPr>
        <p:spPr/>
        <p:txBody>
          <a:bodyPr/>
          <a:lstStyle/>
          <a:p>
            <a:r>
              <a:rPr lang="ru-RU" sz="2000" dirty="0" smtClean="0"/>
              <a:t>Поэт избежал ссылки и, живя в Смоленске, продолжал писать стихи, печататься. Через 10 лет Твардовский, в 1939 г. окончивший МИФЛИ, возвращается в родные места, пишет о них проникнутые любовью и грустью стихотворения. Твардовский ввел понятие «малого мира», «мирка», придав ему значение того истока, откуда человек до конца дней черпает нравственную энергию. Трагически переживал поэт многолетние муки раскаяния перед своим отцом, перенесшим разорение и сосланным на уральский лесоповал. Оставаясь верным коммунистической идее, он так и не смог до конца своих дней найти ответы на свои мучительные сомнения. </a:t>
            </a:r>
          </a:p>
          <a:p>
            <a:endParaRPr lang="ru-RU"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ru-RU" sz="2400" b="1" smtClean="0"/>
              <a:t>Раннее творчество А.Т.Твардовского</a:t>
            </a:r>
            <a:r>
              <a:rPr lang="ru-RU" sz="2000" smtClean="0"/>
              <a:t>.</a:t>
            </a:r>
          </a:p>
        </p:txBody>
      </p:sp>
      <p:sp>
        <p:nvSpPr>
          <p:cNvPr id="10243" name="Rectangle 3"/>
          <p:cNvSpPr>
            <a:spLocks noGrp="1" noChangeArrowheads="1"/>
          </p:cNvSpPr>
          <p:nvPr>
            <p:ph sz="half" idx="1"/>
          </p:nvPr>
        </p:nvSpPr>
        <p:spPr>
          <a:xfrm>
            <a:off x="304800" y="1371600"/>
            <a:ext cx="4724400" cy="4953000"/>
          </a:xfrm>
        </p:spPr>
        <p:txBody>
          <a:bodyPr>
            <a:normAutofit lnSpcReduction="10000"/>
          </a:bodyPr>
          <a:lstStyle/>
          <a:p>
            <a:pPr eaLnBrk="1" hangingPunct="1">
              <a:buFontTx/>
              <a:buNone/>
            </a:pPr>
            <a:r>
              <a:rPr lang="ru-RU" altLang="ru-RU" sz="1600" dirty="0" smtClean="0">
                <a:latin typeface="Times New Roman" panose="02020603050405020304" pitchFamily="18" charset="0"/>
              </a:rPr>
              <a:t>		</a:t>
            </a:r>
            <a:r>
              <a:rPr lang="ru-RU" altLang="ru-RU" sz="1800" b="1" dirty="0" smtClean="0">
                <a:latin typeface="Monotype Corsiva" panose="03010101010201010101" pitchFamily="66" charset="0"/>
              </a:rPr>
              <a:t>Уже живя в родном хуторе Загорье на Смоленщине, Твардовский становится селькором. С 1924 года начинает посылать заметки в редакции смоленских газет. Он писал в них о комсомольских делах, о разных злоупотреблениях., которые допускали местные власти, что создавало ему в глазах местных жителей ореол защитника. В газете «Смоленская деревня» публикуются первые его стихотворения.</a:t>
            </a:r>
          </a:p>
          <a:p>
            <a:pPr eaLnBrk="1" hangingPunct="1">
              <a:buFontTx/>
              <a:buNone/>
            </a:pPr>
            <a:r>
              <a:rPr lang="ru-RU" altLang="ru-RU" sz="1800" b="1" dirty="0" smtClean="0">
                <a:latin typeface="Monotype Corsiva" panose="03010101010201010101" pitchFamily="66" charset="0"/>
              </a:rPr>
              <a:t>		 «Отрываясь от книг и учебы,— вспоминает Твардовский, — я ездил в колхозы в качестве корреспондента областных газет,    писал статьи, вел всякие записи.  За каждой поездкой отмечая для себя то новое, что открылось мне в сложном и величественном процессе колхозной жизни».</a:t>
            </a:r>
            <a:br>
              <a:rPr lang="ru-RU" altLang="ru-RU" sz="1800" b="1" dirty="0" smtClean="0">
                <a:latin typeface="Monotype Corsiva" panose="03010101010201010101" pitchFamily="66" charset="0"/>
              </a:rPr>
            </a:br>
            <a:r>
              <a:rPr lang="ru-RU" altLang="ru-RU" sz="1600" dirty="0" smtClean="0"/>
              <a:t/>
            </a:r>
            <a:br>
              <a:rPr lang="ru-RU" altLang="ru-RU" sz="1600" dirty="0" smtClean="0"/>
            </a:br>
            <a:endParaRPr lang="ru-RU" altLang="ru-RU" sz="1600" dirty="0" smtClean="0"/>
          </a:p>
        </p:txBody>
      </p:sp>
      <p:pic>
        <p:nvPicPr>
          <p:cNvPr id="10244" name="Picture 5" descr="gazeta"/>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138737" y="2434431"/>
            <a:ext cx="1914525" cy="2857500"/>
          </a:xfrm>
          <a:noFill/>
        </p:spPr>
      </p:pic>
      <p:sp>
        <p:nvSpPr>
          <p:cNvPr id="10245" name="Rectangle 6"/>
          <p:cNvSpPr>
            <a:spLocks noChangeArrowheads="1"/>
          </p:cNvSpPr>
          <p:nvPr/>
        </p:nvSpPr>
        <p:spPr bwMode="auto">
          <a:xfrm>
            <a:off x="4953000" y="5638800"/>
            <a:ext cx="4191000" cy="611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600" dirty="0">
                <a:latin typeface="Times New Roman" panose="02020603050405020304" pitchFamily="18" charset="0"/>
              </a:rPr>
              <a:t>Первое опубликованное стихотворение. Газета "Смоленская деревня". 1925г.</a:t>
            </a:r>
            <a:r>
              <a:rPr lang="ru-RU" altLang="ru-RU" dirty="0"/>
              <a:t> </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ru-RU" sz="2400" b="1" dirty="0" smtClean="0"/>
              <a:t>Предвоенная литературная деятельность Твардовского</a:t>
            </a:r>
          </a:p>
        </p:txBody>
      </p:sp>
      <p:sp>
        <p:nvSpPr>
          <p:cNvPr id="11267" name="Rectangle 4"/>
          <p:cNvSpPr>
            <a:spLocks noGrp="1" noChangeArrowheads="1"/>
          </p:cNvSpPr>
          <p:nvPr>
            <p:ph sz="half" idx="1"/>
          </p:nvPr>
        </p:nvSpPr>
        <p:spPr>
          <a:xfrm>
            <a:off x="228600" y="1219200"/>
            <a:ext cx="4572000" cy="4525963"/>
          </a:xfrm>
        </p:spPr>
        <p:txBody>
          <a:bodyPr>
            <a:normAutofit lnSpcReduction="10000"/>
          </a:bodyPr>
          <a:lstStyle/>
          <a:p>
            <a:pPr eaLnBrk="1" hangingPunct="1">
              <a:lnSpc>
                <a:spcPct val="80000"/>
              </a:lnSpc>
            </a:pPr>
            <a:r>
              <a:rPr lang="ru-RU" altLang="ru-RU" sz="1000" dirty="0" smtClean="0">
                <a:latin typeface="Monotype Corsiva" panose="03010101010201010101" pitchFamily="66" charset="0"/>
              </a:rPr>
              <a:t>	</a:t>
            </a:r>
            <a:r>
              <a:rPr lang="ru-RU" altLang="ru-RU" sz="2000" b="1" dirty="0" smtClean="0">
                <a:latin typeface="Monotype Corsiva" panose="03010101010201010101" pitchFamily="66" charset="0"/>
              </a:rPr>
              <a:t>"Именно этим годам я обязан своим поэтическим рождением", — сказал впоследствии</a:t>
            </a:r>
            <a:br>
              <a:rPr lang="ru-RU" altLang="ru-RU" sz="2000" b="1" dirty="0" smtClean="0">
                <a:latin typeface="Monotype Corsiva" panose="03010101010201010101" pitchFamily="66" charset="0"/>
              </a:rPr>
            </a:br>
            <a:r>
              <a:rPr lang="ru-RU" altLang="ru-RU" sz="2000" b="1" dirty="0" smtClean="0">
                <a:latin typeface="Monotype Corsiva" panose="03010101010201010101" pitchFamily="66" charset="0"/>
              </a:rPr>
              <a:t> Твардовский. В это время он поступил в педагогический институт, но с третьего курса ушел и доучивался уже в Московском институте истории, философии и литературы (МИФЛИ), куда поступил осенью 1936.</a:t>
            </a:r>
          </a:p>
          <a:p>
            <a:pPr eaLnBrk="1" hangingPunct="1">
              <a:lnSpc>
                <a:spcPct val="80000"/>
              </a:lnSpc>
              <a:buFontTx/>
              <a:buNone/>
            </a:pPr>
            <a:r>
              <a:rPr lang="ru-RU" altLang="ru-RU" sz="2000" b="1" dirty="0" smtClean="0">
                <a:latin typeface="Monotype Corsiva" panose="03010101010201010101" pitchFamily="66" charset="0"/>
              </a:rPr>
              <a:t>		Произведения Твардовского печатались в 1931 — 1933, но сам он считал, что только с поэмы о коллективизации "Страна </a:t>
            </a:r>
            <a:r>
              <a:rPr lang="ru-RU" altLang="ru-RU" sz="2000" b="1" dirty="0" err="1" smtClean="0">
                <a:latin typeface="Monotype Corsiva" panose="03010101010201010101" pitchFamily="66" charset="0"/>
              </a:rPr>
              <a:t>Муравия</a:t>
            </a:r>
            <a:r>
              <a:rPr lang="ru-RU" altLang="ru-RU" sz="2000" b="1" dirty="0" smtClean="0">
                <a:latin typeface="Monotype Corsiva" panose="03010101010201010101" pitchFamily="66" charset="0"/>
              </a:rPr>
              <a:t>" (1936) он начался как литератор. Поэма имела успех у читателей и критики. Выход этой книги изменил жизнь поэта:, он переехал в Москву, в 1939 окончил МИФЛИ, выпустил книгу стихов "Сельская хроника".	</a:t>
            </a:r>
          </a:p>
        </p:txBody>
      </p:sp>
      <p:pic>
        <p:nvPicPr>
          <p:cNvPr id="11268" name="Picture 6" descr="avto"/>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6321425" y="1143000"/>
            <a:ext cx="1828800" cy="2133600"/>
          </a:xfrm>
          <a:noFill/>
        </p:spPr>
      </p:pic>
      <p:sp>
        <p:nvSpPr>
          <p:cNvPr id="11269" name="Rectangle 7"/>
          <p:cNvSpPr>
            <a:spLocks noChangeArrowheads="1"/>
          </p:cNvSpPr>
          <p:nvPr/>
        </p:nvSpPr>
        <p:spPr bwMode="auto">
          <a:xfrm>
            <a:off x="5257800" y="3276600"/>
            <a:ext cx="3660775"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b="1">
                <a:latin typeface="Times New Roman" panose="02020603050405020304" pitchFamily="18" charset="0"/>
              </a:rPr>
              <a:t>Автограф стихотворения </a:t>
            </a:r>
          </a:p>
          <a:p>
            <a:pPr algn="ctr" eaLnBrk="1" hangingPunct="1"/>
            <a:r>
              <a:rPr lang="ru-RU" altLang="ru-RU" sz="1400" b="1">
                <a:latin typeface="Times New Roman" panose="02020603050405020304" pitchFamily="18" charset="0"/>
              </a:rPr>
              <a:t>"Кружились белые березки...",1936г.</a:t>
            </a:r>
          </a:p>
        </p:txBody>
      </p:sp>
      <p:pic>
        <p:nvPicPr>
          <p:cNvPr id="11270" name="Picture 11" descr="27357239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5000" y="3810000"/>
            <a:ext cx="3124200" cy="197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71" name="Rectangle 12"/>
          <p:cNvSpPr>
            <a:spLocks noChangeArrowheads="1"/>
          </p:cNvSpPr>
          <p:nvPr/>
        </p:nvSpPr>
        <p:spPr bwMode="auto">
          <a:xfrm>
            <a:off x="5913438" y="5853113"/>
            <a:ext cx="2355850"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b="1">
                <a:latin typeface="Times New Roman" panose="02020603050405020304" pitchFamily="18" charset="0"/>
              </a:rPr>
              <a:t>Иллюстрация к поэме</a:t>
            </a:r>
          </a:p>
          <a:p>
            <a:pPr algn="ctr" eaLnBrk="1" hangingPunct="1"/>
            <a:r>
              <a:rPr lang="ru-RU" altLang="ru-RU" sz="1400" b="1">
                <a:latin typeface="Times New Roman" panose="02020603050405020304" pitchFamily="18" charset="0"/>
              </a:rPr>
              <a:t> «Страна Муравия», 1936г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title"/>
          </p:nvPr>
        </p:nvSpPr>
        <p:spPr/>
        <p:txBody>
          <a:bodyPr/>
          <a:lstStyle/>
          <a:p>
            <a:pPr eaLnBrk="1" hangingPunct="1">
              <a:defRPr/>
            </a:pPr>
            <a:r>
              <a:rPr lang="ru-RU" sz="2800" dirty="0" smtClean="0"/>
              <a:t>Поэма «Страна </a:t>
            </a:r>
            <a:r>
              <a:rPr lang="ru-RU" sz="2800" dirty="0" err="1" smtClean="0"/>
              <a:t>Муравия</a:t>
            </a:r>
            <a:r>
              <a:rPr lang="ru-RU" sz="2800" dirty="0" smtClean="0"/>
              <a:t>»(1934-1936г.)</a:t>
            </a:r>
          </a:p>
        </p:txBody>
      </p:sp>
      <p:sp>
        <p:nvSpPr>
          <p:cNvPr id="12293" name="Объект 1"/>
          <p:cNvSpPr>
            <a:spLocks noGrp="1"/>
          </p:cNvSpPr>
          <p:nvPr>
            <p:ph sz="half" idx="1"/>
          </p:nvPr>
        </p:nvSpPr>
        <p:spPr/>
        <p:txBody>
          <a:bodyPr/>
          <a:lstStyle/>
          <a:p>
            <a:pPr eaLnBrk="1" hangingPunct="1"/>
            <a:endParaRPr lang="ru-RU" altLang="ru-RU" smtClean="0"/>
          </a:p>
          <a:p>
            <a:pPr eaLnBrk="1" hangingPunct="1"/>
            <a:endParaRPr lang="ru-RU" altLang="ru-RU" smtClean="0"/>
          </a:p>
          <a:p>
            <a:pPr eaLnBrk="1" hangingPunct="1"/>
            <a:endParaRPr lang="ru-RU" altLang="ru-RU" smtClean="0"/>
          </a:p>
          <a:p>
            <a:pPr eaLnBrk="1" hangingPunct="1"/>
            <a:endParaRPr lang="ru-RU" altLang="ru-RU" smtClean="0"/>
          </a:p>
          <a:p>
            <a:pPr eaLnBrk="1" hangingPunct="1"/>
            <a:endParaRPr lang="ru-RU" altLang="ru-RU" smtClean="0"/>
          </a:p>
          <a:p>
            <a:pPr eaLnBrk="1" hangingPunct="1"/>
            <a:endParaRPr lang="ru-RU" altLang="ru-RU" smtClean="0"/>
          </a:p>
          <a:p>
            <a:pPr eaLnBrk="1" hangingPunct="1"/>
            <a:endParaRPr lang="ru-RU" altLang="ru-RU" smtClean="0"/>
          </a:p>
          <a:p>
            <a:pPr eaLnBrk="1" hangingPunct="1"/>
            <a:endParaRPr lang="ru-RU" altLang="ru-RU" sz="2000" smtClean="0"/>
          </a:p>
          <a:p>
            <a:pPr eaLnBrk="1" hangingPunct="1"/>
            <a:endParaRPr lang="ru-RU" altLang="ru-RU" smtClean="0"/>
          </a:p>
        </p:txBody>
      </p:sp>
      <p:sp>
        <p:nvSpPr>
          <p:cNvPr id="52229" name="Rectangle 5"/>
          <p:cNvSpPr>
            <a:spLocks noGrp="1" noChangeArrowheads="1"/>
          </p:cNvSpPr>
          <p:nvPr>
            <p:ph sz="half" idx="2"/>
          </p:nvPr>
        </p:nvSpPr>
        <p:spPr>
          <a:xfrm>
            <a:off x="457200" y="1295400"/>
            <a:ext cx="4038600" cy="4848225"/>
          </a:xfrm>
        </p:spPr>
        <p:txBody>
          <a:bodyPr/>
          <a:lstStyle/>
          <a:p>
            <a:pPr eaLnBrk="1" hangingPunct="1">
              <a:lnSpc>
                <a:spcPct val="80000"/>
              </a:lnSpc>
              <a:defRPr/>
            </a:pPr>
            <a:r>
              <a:rPr lang="ru-RU" sz="2000" b="1" i="1" dirty="0" smtClean="0">
                <a:latin typeface="Times New Roman" pitchFamily="18" charset="0"/>
                <a:cs typeface="Times New Roman" pitchFamily="18" charset="0"/>
              </a:rPr>
              <a:t>Когда началась коллективизация, от которой пострадала и семья Твардовских, он старался, как вспоминал позднее, «представить дело так, как всем нам тогда казалось».</a:t>
            </a:r>
          </a:p>
          <a:p>
            <a:pPr eaLnBrk="1" hangingPunct="1">
              <a:lnSpc>
                <a:spcPct val="80000"/>
              </a:lnSpc>
              <a:defRPr/>
            </a:pPr>
            <a:endParaRPr lang="ru-RU" sz="2000" b="1" i="1" dirty="0" smtClean="0">
              <a:latin typeface="Times New Roman" pitchFamily="18" charset="0"/>
              <a:cs typeface="Times New Roman" pitchFamily="18" charset="0"/>
            </a:endParaRPr>
          </a:p>
          <a:p>
            <a:pPr eaLnBrk="1" hangingPunct="1">
              <a:lnSpc>
                <a:spcPct val="80000"/>
              </a:lnSpc>
              <a:defRPr/>
            </a:pPr>
            <a:r>
              <a:rPr lang="ru-RU" sz="2000" b="1" i="1" dirty="0" smtClean="0">
                <a:latin typeface="Times New Roman" pitchFamily="18" charset="0"/>
                <a:cs typeface="Times New Roman" pitchFamily="18" charset="0"/>
              </a:rPr>
              <a:t>Герой поэмы Никита </a:t>
            </a:r>
            <a:r>
              <a:rPr lang="ru-RU" sz="2000" b="1" i="1" dirty="0" err="1" smtClean="0">
                <a:latin typeface="Times New Roman" pitchFamily="18" charset="0"/>
                <a:cs typeface="Times New Roman" pitchFamily="18" charset="0"/>
              </a:rPr>
              <a:t>Моргунок</a:t>
            </a:r>
            <a:r>
              <a:rPr lang="ru-RU" sz="2000" b="1" i="1" dirty="0" smtClean="0">
                <a:latin typeface="Times New Roman" pitchFamily="18" charset="0"/>
                <a:cs typeface="Times New Roman" pitchFamily="18" charset="0"/>
              </a:rPr>
              <a:t> ищет «старинную </a:t>
            </a:r>
            <a:r>
              <a:rPr lang="ru-RU" sz="2000" b="1" i="1" dirty="0" err="1" smtClean="0">
                <a:latin typeface="Times New Roman" pitchFamily="18" charset="0"/>
                <a:cs typeface="Times New Roman" pitchFamily="18" charset="0"/>
              </a:rPr>
              <a:t>Муравскую</a:t>
            </a:r>
            <a:r>
              <a:rPr lang="ru-RU" sz="2000" b="1" i="1" dirty="0" smtClean="0">
                <a:latin typeface="Times New Roman" pitchFamily="18" charset="0"/>
                <a:cs typeface="Times New Roman" pitchFamily="18" charset="0"/>
              </a:rPr>
              <a:t> страну», где </a:t>
            </a:r>
          </a:p>
          <a:p>
            <a:pPr marL="457200" lvl="1" indent="0" eaLnBrk="1" hangingPunct="1">
              <a:lnSpc>
                <a:spcPct val="80000"/>
              </a:lnSpc>
              <a:buFontTx/>
              <a:buNone/>
              <a:defRPr/>
            </a:pPr>
            <a:endParaRPr lang="ru-RU" b="1" i="1" dirty="0" smtClean="0">
              <a:latin typeface="Times New Roman" pitchFamily="18" charset="0"/>
              <a:cs typeface="Times New Roman" pitchFamily="18" charset="0"/>
            </a:endParaRPr>
          </a:p>
          <a:p>
            <a:pPr marL="457200" lvl="1" indent="0" eaLnBrk="1" hangingPunct="1">
              <a:lnSpc>
                <a:spcPct val="80000"/>
              </a:lnSpc>
              <a:buFontTx/>
              <a:buNone/>
              <a:defRPr/>
            </a:pPr>
            <a:r>
              <a:rPr lang="ru-RU" b="1" i="1" dirty="0" smtClean="0">
                <a:latin typeface="Times New Roman" pitchFamily="18" charset="0"/>
                <a:cs typeface="Times New Roman" pitchFamily="18" charset="0"/>
              </a:rPr>
              <a:t>Земля в длину и ширину – Кругом своя. </a:t>
            </a:r>
          </a:p>
          <a:p>
            <a:pPr marL="400050" lvl="1" indent="0" eaLnBrk="1" hangingPunct="1">
              <a:lnSpc>
                <a:spcPct val="80000"/>
              </a:lnSpc>
              <a:buFontTx/>
              <a:buNone/>
              <a:defRPr/>
            </a:pPr>
            <a:r>
              <a:rPr lang="ru-RU" b="1" i="1" dirty="0" smtClean="0">
                <a:latin typeface="Times New Roman" pitchFamily="18" charset="0"/>
                <a:cs typeface="Times New Roman" pitchFamily="18" charset="0"/>
              </a:rPr>
              <a:t>Посеешь </a:t>
            </a:r>
            <a:r>
              <a:rPr lang="ru-RU" b="1" i="1" dirty="0" err="1" smtClean="0">
                <a:latin typeface="Times New Roman" pitchFamily="18" charset="0"/>
                <a:cs typeface="Times New Roman" pitchFamily="18" charset="0"/>
              </a:rPr>
              <a:t>бубочку</a:t>
            </a:r>
            <a:r>
              <a:rPr lang="ru-RU" b="1" i="1" dirty="0" smtClean="0">
                <a:latin typeface="Times New Roman" pitchFamily="18" charset="0"/>
                <a:cs typeface="Times New Roman" pitchFamily="18" charset="0"/>
              </a:rPr>
              <a:t> одну, </a:t>
            </a:r>
          </a:p>
          <a:p>
            <a:pPr marL="400050" lvl="1" indent="0" eaLnBrk="1" hangingPunct="1">
              <a:lnSpc>
                <a:spcPct val="80000"/>
              </a:lnSpc>
              <a:buFontTx/>
              <a:buNone/>
              <a:defRPr/>
            </a:pPr>
            <a:r>
              <a:rPr lang="ru-RU" b="1" i="1" dirty="0" smtClean="0">
                <a:latin typeface="Times New Roman" pitchFamily="18" charset="0"/>
                <a:cs typeface="Times New Roman" pitchFamily="18" charset="0"/>
              </a:rPr>
              <a:t>И та  - твоя</a:t>
            </a:r>
            <a:r>
              <a:rPr lang="ru-RU" dirty="0" smtClean="0">
                <a:latin typeface="Times New Roman" pitchFamily="18" charset="0"/>
                <a:cs typeface="Times New Roman" pitchFamily="18" charset="0"/>
              </a:rPr>
              <a:t>.</a:t>
            </a:r>
          </a:p>
        </p:txBody>
      </p:sp>
      <p:sp>
        <p:nvSpPr>
          <p:cNvPr id="12292" name="Rectangle 10"/>
          <p:cNvSpPr>
            <a:spLocks noChangeArrowheads="1"/>
          </p:cNvSpPr>
          <p:nvPr/>
        </p:nvSpPr>
        <p:spPr bwMode="auto">
          <a:xfrm>
            <a:off x="5510213" y="5502275"/>
            <a:ext cx="27622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a:t>Иллюстрация к поэме </a:t>
            </a:r>
          </a:p>
          <a:p>
            <a:pPr algn="ctr" eaLnBrk="1" hangingPunct="1"/>
            <a:r>
              <a:rPr lang="ru-RU" altLang="ru-RU" b="1"/>
              <a:t>«Страна Муравия"</a:t>
            </a:r>
          </a:p>
        </p:txBody>
      </p:sp>
      <p:pic>
        <p:nvPicPr>
          <p:cNvPr id="12294" name="Picture 1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5000" y="2057400"/>
            <a:ext cx="2133600" cy="352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xfrm>
            <a:off x="457200" y="457200"/>
            <a:ext cx="8229600" cy="304800"/>
          </a:xfrm>
        </p:spPr>
        <p:txBody>
          <a:bodyPr>
            <a:normAutofit fontScale="90000"/>
          </a:bodyPr>
          <a:lstStyle/>
          <a:p>
            <a:pPr eaLnBrk="1" hangingPunct="1">
              <a:defRPr/>
            </a:pPr>
            <a:r>
              <a:rPr lang="ru-RU" sz="2400" b="1" dirty="0" smtClean="0"/>
              <a:t>Армия</a:t>
            </a:r>
          </a:p>
        </p:txBody>
      </p:sp>
      <p:sp>
        <p:nvSpPr>
          <p:cNvPr id="13315" name="Rectangle 5"/>
          <p:cNvSpPr>
            <a:spLocks noGrp="1" noChangeArrowheads="1"/>
          </p:cNvSpPr>
          <p:nvPr>
            <p:ph sz="half" idx="1"/>
          </p:nvPr>
        </p:nvSpPr>
        <p:spPr>
          <a:xfrm>
            <a:off x="457200" y="1371600"/>
            <a:ext cx="4038600" cy="4495800"/>
          </a:xfrm>
        </p:spPr>
        <p:txBody>
          <a:bodyPr>
            <a:normAutofit/>
          </a:bodyPr>
          <a:lstStyle/>
          <a:p>
            <a:pPr eaLnBrk="1" hangingPunct="1"/>
            <a:r>
              <a:rPr lang="ru-RU" altLang="ru-RU" dirty="0" smtClean="0">
                <a:latin typeface="Monotype Corsiva" panose="03010101010201010101" pitchFamily="66" charset="0"/>
              </a:rPr>
              <a:t>1939 поэт был призван в ряды Красной Армии и участвовал </a:t>
            </a:r>
            <a:r>
              <a:rPr lang="ru-RU" altLang="ru-RU" dirty="0" err="1" smtClean="0">
                <a:latin typeface="Monotype Corsiva" panose="03010101010201010101" pitchFamily="66" charset="0"/>
              </a:rPr>
              <a:t>вВ</a:t>
            </a:r>
            <a:r>
              <a:rPr lang="ru-RU" altLang="ru-RU" dirty="0" smtClean="0">
                <a:latin typeface="Monotype Corsiva" panose="03010101010201010101" pitchFamily="66" charset="0"/>
              </a:rPr>
              <a:t> освобождении Западной Белоруссии. С началом войны с Финляндией, уже в офицерском звании, был в должности </a:t>
            </a:r>
            <a:r>
              <a:rPr lang="ru-RU" altLang="ru-RU" dirty="0" err="1" smtClean="0">
                <a:latin typeface="Monotype Corsiva" panose="03010101010201010101" pitchFamily="66" charset="0"/>
              </a:rPr>
              <a:t>спецкорреспондента</a:t>
            </a:r>
            <a:r>
              <a:rPr lang="ru-RU" altLang="ru-RU" dirty="0" smtClean="0">
                <a:latin typeface="Monotype Corsiva" panose="03010101010201010101" pitchFamily="66" charset="0"/>
              </a:rPr>
              <a:t> военной газеты.</a:t>
            </a:r>
          </a:p>
        </p:txBody>
      </p:sp>
      <p:pic>
        <p:nvPicPr>
          <p:cNvPr id="13316" name="Picture 9" descr="1941"/>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395912" y="2434431"/>
            <a:ext cx="1400175" cy="2857500"/>
          </a:xfrm>
          <a:noFill/>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title"/>
          </p:nvPr>
        </p:nvSpPr>
        <p:spPr/>
        <p:txBody>
          <a:bodyPr/>
          <a:lstStyle/>
          <a:p>
            <a:pPr eaLnBrk="1" hangingPunct="1">
              <a:defRPr/>
            </a:pPr>
            <a:r>
              <a:rPr lang="ru-RU" sz="2800" b="1" dirty="0" err="1" smtClean="0"/>
              <a:t>А.Т.Твардовский</a:t>
            </a:r>
            <a:r>
              <a:rPr lang="ru-RU" sz="2800" b="1" dirty="0" smtClean="0"/>
              <a:t> – военный</a:t>
            </a:r>
            <a:r>
              <a:rPr lang="ru-RU" sz="3600" b="1" dirty="0" smtClean="0"/>
              <a:t> </a:t>
            </a:r>
            <a:r>
              <a:rPr lang="ru-RU" sz="2800" b="1" dirty="0" smtClean="0"/>
              <a:t>корреспондент</a:t>
            </a:r>
          </a:p>
        </p:txBody>
      </p:sp>
      <p:sp>
        <p:nvSpPr>
          <p:cNvPr id="14339" name="Rectangle 5"/>
          <p:cNvSpPr>
            <a:spLocks noGrp="1" noChangeArrowheads="1"/>
          </p:cNvSpPr>
          <p:nvPr>
            <p:ph sz="half" idx="1"/>
          </p:nvPr>
        </p:nvSpPr>
        <p:spPr/>
        <p:txBody>
          <a:bodyPr/>
          <a:lstStyle/>
          <a:p>
            <a:pPr eaLnBrk="1" hangingPunct="1">
              <a:lnSpc>
                <a:spcPct val="90000"/>
              </a:lnSpc>
            </a:pPr>
            <a:r>
              <a:rPr lang="ru-RU" altLang="ru-RU" sz="2000" b="1" smtClean="0">
                <a:latin typeface="Monotype Corsiva" panose="03010101010201010101" pitchFamily="66" charset="0"/>
              </a:rPr>
              <a:t>С  июня 1941 года Александр Твардовский начинает работу в редакции газеты Юго-Западного фронта "Красная Армия". Он пишет стихи, очерки, фельетоны, статьи, песни, заметки. К сожалению, тетрадка с записями</a:t>
            </a:r>
            <a:br>
              <a:rPr lang="ru-RU" altLang="ru-RU" sz="2000" b="1" smtClean="0">
                <a:latin typeface="Monotype Corsiva" panose="03010101010201010101" pitchFamily="66" charset="0"/>
              </a:rPr>
            </a:br>
            <a:r>
              <a:rPr lang="ru-RU" altLang="ru-RU" sz="2000" b="1" smtClean="0">
                <a:latin typeface="Monotype Corsiva" panose="03010101010201010101" pitchFamily="66" charset="0"/>
              </a:rPr>
              <a:t>Твардовского о первых месяцах работы пропала. Но остались строки, запечатлевшие первые дни войны, — самого страшного и горестного периода</a:t>
            </a:r>
            <a:br>
              <a:rPr lang="ru-RU" altLang="ru-RU" sz="2000" b="1" smtClean="0">
                <a:latin typeface="Monotype Corsiva" panose="03010101010201010101" pitchFamily="66" charset="0"/>
              </a:rPr>
            </a:br>
            <a:r>
              <a:rPr lang="ru-RU" altLang="ru-RU" sz="2000" b="1" smtClean="0">
                <a:latin typeface="Monotype Corsiva" panose="03010101010201010101" pitchFamily="66" charset="0"/>
              </a:rPr>
              <a:t>Великой Отечественной.</a:t>
            </a:r>
          </a:p>
        </p:txBody>
      </p:sp>
      <p:sp>
        <p:nvSpPr>
          <p:cNvPr id="14340" name="Rectangle 6"/>
          <p:cNvSpPr>
            <a:spLocks noGrp="1" noChangeArrowheads="1"/>
          </p:cNvSpPr>
          <p:nvPr>
            <p:ph sz="half" idx="2"/>
          </p:nvPr>
        </p:nvSpPr>
        <p:spPr/>
        <p:txBody>
          <a:bodyPr/>
          <a:lstStyle/>
          <a:p>
            <a:pPr eaLnBrk="1" hangingPunct="1">
              <a:lnSpc>
                <a:spcPct val="90000"/>
              </a:lnSpc>
              <a:buFontTx/>
              <a:buNone/>
            </a:pPr>
            <a:r>
              <a:rPr lang="ru-RU" altLang="ru-RU" sz="2000" smtClean="0"/>
              <a:t>	</a:t>
            </a:r>
            <a:r>
              <a:rPr lang="ru-RU" altLang="ru-RU" sz="2000" b="1" smtClean="0">
                <a:latin typeface="Monotype Corsiva" panose="03010101010201010101" pitchFamily="66" charset="0"/>
              </a:rPr>
              <a:t>То была печаль большая,</a:t>
            </a:r>
          </a:p>
          <a:p>
            <a:pPr eaLnBrk="1" hangingPunct="1">
              <a:lnSpc>
                <a:spcPct val="90000"/>
              </a:lnSpc>
              <a:buFontTx/>
              <a:buNone/>
            </a:pPr>
            <a:r>
              <a:rPr lang="ru-RU" altLang="ru-RU" sz="2000" b="1" smtClean="0">
                <a:latin typeface="Monotype Corsiva" panose="03010101010201010101" pitchFamily="66" charset="0"/>
              </a:rPr>
              <a:t>	Как брели мы на восток.</a:t>
            </a:r>
          </a:p>
          <a:p>
            <a:pPr eaLnBrk="1" hangingPunct="1">
              <a:lnSpc>
                <a:spcPct val="90000"/>
              </a:lnSpc>
              <a:buFontTx/>
              <a:buNone/>
            </a:pPr>
            <a:r>
              <a:rPr lang="ru-RU" altLang="ru-RU" sz="2000" b="1" smtClean="0">
                <a:latin typeface="Monotype Corsiva" panose="03010101010201010101" pitchFamily="66" charset="0"/>
              </a:rPr>
              <a:t>	Шли худые, шли босые</a:t>
            </a:r>
          </a:p>
          <a:p>
            <a:pPr eaLnBrk="1" hangingPunct="1">
              <a:lnSpc>
                <a:spcPct val="90000"/>
              </a:lnSpc>
              <a:buFontTx/>
              <a:buNone/>
            </a:pPr>
            <a:r>
              <a:rPr lang="ru-RU" altLang="ru-RU" sz="2000" b="1" smtClean="0">
                <a:latin typeface="Monotype Corsiva" panose="03010101010201010101" pitchFamily="66" charset="0"/>
              </a:rPr>
              <a:t>	В неизвестные края,</a:t>
            </a:r>
          </a:p>
          <a:p>
            <a:pPr eaLnBrk="1" hangingPunct="1">
              <a:lnSpc>
                <a:spcPct val="90000"/>
              </a:lnSpc>
              <a:buFontTx/>
              <a:buNone/>
            </a:pPr>
            <a:r>
              <a:rPr lang="ru-RU" altLang="ru-RU" sz="2000" b="1" smtClean="0">
                <a:latin typeface="Monotype Corsiva" panose="03010101010201010101" pitchFamily="66" charset="0"/>
              </a:rPr>
              <a:t>	Что там, где она, Россия,</a:t>
            </a:r>
          </a:p>
          <a:p>
            <a:pPr eaLnBrk="1" hangingPunct="1">
              <a:lnSpc>
                <a:spcPct val="90000"/>
              </a:lnSpc>
              <a:buFontTx/>
              <a:buNone/>
            </a:pPr>
            <a:r>
              <a:rPr lang="ru-RU" altLang="ru-RU" sz="2000" b="1" smtClean="0">
                <a:latin typeface="Monotype Corsiva" panose="03010101010201010101" pitchFamily="66" charset="0"/>
              </a:rPr>
              <a:t>	По какой рубеж своя?</a:t>
            </a:r>
          </a:p>
        </p:txBody>
      </p:sp>
      <p:pic>
        <p:nvPicPr>
          <p:cNvPr id="14341" name="Picture 7" descr="tvard-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86400" y="3657600"/>
            <a:ext cx="1828800" cy="270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lstStyle/>
          <a:p>
            <a:pPr eaLnBrk="1" hangingPunct="1">
              <a:defRPr/>
            </a:pPr>
            <a:r>
              <a:rPr lang="ru-RU" sz="3600" smtClean="0"/>
              <a:t>Василий Теркин</a:t>
            </a:r>
          </a:p>
        </p:txBody>
      </p:sp>
      <p:sp>
        <p:nvSpPr>
          <p:cNvPr id="15363" name="Rectangle 5"/>
          <p:cNvSpPr>
            <a:spLocks noGrp="1" noChangeArrowheads="1"/>
          </p:cNvSpPr>
          <p:nvPr>
            <p:ph sz="half" idx="1"/>
          </p:nvPr>
        </p:nvSpPr>
        <p:spPr/>
        <p:txBody>
          <a:bodyPr>
            <a:normAutofit lnSpcReduction="10000"/>
          </a:bodyPr>
          <a:lstStyle/>
          <a:p>
            <a:pPr eaLnBrk="1" hangingPunct="1">
              <a:lnSpc>
                <a:spcPct val="90000"/>
              </a:lnSpc>
            </a:pPr>
            <a:r>
              <a:rPr lang="ru-RU" altLang="ru-RU" sz="2000" b="1" smtClean="0">
                <a:latin typeface="Monotype Corsiva" panose="03010101010201010101" pitchFamily="66" charset="0"/>
              </a:rPr>
              <a:t>«Василий Тёркин» (другое название «</a:t>
            </a:r>
            <a:r>
              <a:rPr lang="ru-RU" altLang="ru-RU" sz="2000" b="1" i="1" smtClean="0">
                <a:latin typeface="Monotype Corsiva" panose="03010101010201010101" pitchFamily="66" charset="0"/>
              </a:rPr>
              <a:t>Книга про бойца»</a:t>
            </a:r>
            <a:r>
              <a:rPr lang="ru-RU" altLang="ru-RU" sz="2000" b="1" smtClean="0">
                <a:latin typeface="Monotype Corsiva" panose="03010101010201010101" pitchFamily="66" charset="0"/>
              </a:rPr>
              <a:t>) — одно из главных произведений в творчестве поэта, получившее всенародное признание. </a:t>
            </a:r>
          </a:p>
          <a:p>
            <a:pPr eaLnBrk="1" hangingPunct="1">
              <a:lnSpc>
                <a:spcPct val="90000"/>
              </a:lnSpc>
            </a:pPr>
            <a:r>
              <a:rPr lang="ru-RU" altLang="ru-RU" sz="2000" b="1" smtClean="0">
                <a:latin typeface="Monotype Corsiva" panose="03010101010201010101" pitchFamily="66" charset="0"/>
              </a:rPr>
              <a:t>Поэма посвящена вымышленному герою — </a:t>
            </a:r>
            <a:r>
              <a:rPr lang="ru-RU" altLang="ru-RU" sz="2000" b="1" i="1" smtClean="0">
                <a:latin typeface="Monotype Corsiva" panose="03010101010201010101" pitchFamily="66" charset="0"/>
              </a:rPr>
              <a:t>Василию Тёркину</a:t>
            </a:r>
            <a:r>
              <a:rPr lang="ru-RU" altLang="ru-RU" sz="2000" b="1" smtClean="0">
                <a:latin typeface="Monotype Corsiva" panose="03010101010201010101" pitchFamily="66" charset="0"/>
              </a:rPr>
              <a:t>, солдату Великой Отечественнойвойны. </a:t>
            </a:r>
          </a:p>
          <a:p>
            <a:pPr eaLnBrk="1" hangingPunct="1">
              <a:lnSpc>
                <a:spcPct val="90000"/>
              </a:lnSpc>
            </a:pPr>
            <a:r>
              <a:rPr lang="ru-RU" altLang="ru-RU" sz="2000" b="1" smtClean="0">
                <a:latin typeface="Monotype Corsiva" panose="03010101010201010101" pitchFamily="66" charset="0"/>
              </a:rPr>
              <a:t>Поэма начала  печататься с продолжением в газетном варианте с 1942 года и была закончена в 1945 году. Первое отдельное издание ещё незаконченного произведения вышло в 1942 году. </a:t>
            </a:r>
          </a:p>
        </p:txBody>
      </p:sp>
      <p:pic>
        <p:nvPicPr>
          <p:cNvPr id="15364" name="Picture 7" descr="Terkin Veriiskiy2.jpg"/>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143500" y="2648744"/>
            <a:ext cx="1905000" cy="2428875"/>
          </a:xfrm>
          <a:noFill/>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ru-RU" sz="2800" smtClean="0"/>
              <a:t>Послевоенная лирика А.Т.Твардовского</a:t>
            </a:r>
          </a:p>
        </p:txBody>
      </p:sp>
      <p:sp>
        <p:nvSpPr>
          <p:cNvPr id="16387" name="Rectangle 3"/>
          <p:cNvSpPr>
            <a:spLocks noGrp="1" noChangeArrowheads="1"/>
          </p:cNvSpPr>
          <p:nvPr>
            <p:ph idx="1"/>
          </p:nvPr>
        </p:nvSpPr>
        <p:spPr>
          <a:xfrm>
            <a:off x="457200" y="1371600"/>
            <a:ext cx="8229600" cy="4906963"/>
          </a:xfrm>
        </p:spPr>
        <p:txBody>
          <a:bodyPr>
            <a:normAutofit/>
          </a:bodyPr>
          <a:lstStyle/>
          <a:p>
            <a:pPr eaLnBrk="1" hangingPunct="1"/>
            <a:r>
              <a:rPr lang="ru-RU" altLang="ru-RU" sz="1800" b="1" dirty="0" smtClean="0">
                <a:latin typeface="Monotype Corsiva" panose="03010101010201010101" pitchFamily="66" charset="0"/>
              </a:rPr>
              <a:t>Война закончилась, но тем не менее военная лирика Твардовского нашла своё продолжение и в послевоенное время. Человек, прошедший войну и вышедший из неё живым, неизбежно чувствует вину перед павшими. Об этом стихотворение «Жестокая память». Память – невозможность забыть и избыть ту огромную боль, которую принесла война людям. И даже в поздней лирике поэта тема войны звучит так же остро, как и раньше. </a:t>
            </a:r>
          </a:p>
          <a:p>
            <a:pPr eaLnBrk="1" hangingPunct="1"/>
            <a:r>
              <a:rPr lang="ru-RU" altLang="ru-RU" sz="1800" b="1" dirty="0" smtClean="0">
                <a:latin typeface="Monotype Corsiva" panose="03010101010201010101" pitchFamily="66" charset="0"/>
              </a:rPr>
              <a:t>Стихотворение «Я знаю, никакой моей вины…» вновь затрагивает тему вины перед теми, кто не вернулся с поля боя, но с ещё большим драматизмом.</a:t>
            </a:r>
          </a:p>
          <a:p>
            <a:pPr eaLnBrk="1" hangingPunct="1"/>
            <a:r>
              <a:rPr lang="ru-RU" altLang="ru-RU" sz="1800" b="1" dirty="0" smtClean="0">
                <a:latin typeface="Monotype Corsiva" panose="03010101010201010101" pitchFamily="66" charset="0"/>
              </a:rPr>
              <a:t>“Я убит подо Ржевом” — стихотворение, написанное от первого лица. Это самое яркое из стихотворений, настоящий шедевр творчества поэта. Необычная форма произведения – монолог погибшего солдата. В его словах чувствуется трагедия,, стремление жить  и увидеть мирное время:</a:t>
            </a:r>
          </a:p>
          <a:p>
            <a:pPr algn="ctr" eaLnBrk="1" hangingPunct="1">
              <a:buFontTx/>
              <a:buNone/>
            </a:pPr>
            <a:r>
              <a:rPr lang="ru-RU" altLang="ru-RU" sz="1800" b="1" dirty="0" smtClean="0">
                <a:latin typeface="Monotype Corsiva" panose="03010101010201010101" pitchFamily="66" charset="0"/>
              </a:rPr>
              <a:t>	Я – где корни слепые</a:t>
            </a:r>
          </a:p>
          <a:p>
            <a:pPr algn="ctr" eaLnBrk="1" hangingPunct="1">
              <a:buFontTx/>
              <a:buNone/>
            </a:pPr>
            <a:r>
              <a:rPr lang="ru-RU" altLang="ru-RU" sz="1800" b="1" dirty="0" smtClean="0">
                <a:latin typeface="Monotype Corsiva" panose="03010101010201010101" pitchFamily="66" charset="0"/>
              </a:rPr>
              <a:t>	Ищут корма во тьме.</a:t>
            </a:r>
          </a:p>
          <a:p>
            <a:pPr algn="ctr" eaLnBrk="1" hangingPunct="1">
              <a:buFontTx/>
              <a:buNone/>
            </a:pPr>
            <a:r>
              <a:rPr lang="ru-RU" altLang="ru-RU" sz="1800" b="1" dirty="0" smtClean="0">
                <a:latin typeface="Monotype Corsiva" panose="03010101010201010101" pitchFamily="66" charset="0"/>
              </a:rPr>
              <a:t>	Я – где с облачком пыли</a:t>
            </a:r>
          </a:p>
          <a:p>
            <a:pPr algn="ctr" eaLnBrk="1" hangingPunct="1">
              <a:buFontTx/>
              <a:buNone/>
            </a:pPr>
            <a:r>
              <a:rPr lang="ru-RU" altLang="ru-RU" sz="1800" b="1" dirty="0" smtClean="0">
                <a:latin typeface="Monotype Corsiva" panose="03010101010201010101" pitchFamily="66" charset="0"/>
              </a:rPr>
              <a:t>	Ходит рожь на холме.</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p:txBody>
          <a:bodyPr/>
          <a:lstStyle/>
          <a:p>
            <a:pPr eaLnBrk="1" hangingPunct="1">
              <a:defRPr/>
            </a:pPr>
            <a:r>
              <a:rPr lang="ru-RU" sz="2800" smtClean="0"/>
              <a:t>А.Т.Твардовский – редактор «Нового мира»</a:t>
            </a:r>
          </a:p>
        </p:txBody>
      </p:sp>
      <p:sp>
        <p:nvSpPr>
          <p:cNvPr id="17411" name="Rectangle 5"/>
          <p:cNvSpPr>
            <a:spLocks noGrp="1" noChangeArrowheads="1"/>
          </p:cNvSpPr>
          <p:nvPr>
            <p:ph sz="half" idx="1"/>
          </p:nvPr>
        </p:nvSpPr>
        <p:spPr>
          <a:xfrm>
            <a:off x="0" y="1295400"/>
            <a:ext cx="5029200" cy="4830763"/>
          </a:xfrm>
        </p:spPr>
        <p:txBody>
          <a:bodyPr>
            <a:normAutofit fontScale="92500" lnSpcReduction="10000"/>
          </a:bodyPr>
          <a:lstStyle/>
          <a:p>
            <a:pPr eaLnBrk="1" hangingPunct="1">
              <a:lnSpc>
                <a:spcPct val="80000"/>
              </a:lnSpc>
            </a:pPr>
            <a:r>
              <a:rPr lang="ru-RU" altLang="ru-RU" sz="1800" b="1" i="1" dirty="0" smtClean="0">
                <a:latin typeface="Monotype Corsiva" panose="03010101010201010101" pitchFamily="66" charset="0"/>
              </a:rPr>
              <a:t>Александр Твардовский  журнал «Новый мир» возглавлял дважды. Ещё в 1950-м Твардовский был назначен главным редактором журнала, но в 1954-м был смещён с поста за демократические тенденции, наметившиеся в публикациях этого издания сразу после смерти Сталина. В 1958-м Твардовский снова возглавил «Новый мир», пригласив в него своих единомышленников – критиков и редакторов В. Лакшина, И. Виноградова, А. Кондратовича, А. </a:t>
            </a:r>
            <a:r>
              <a:rPr lang="ru-RU" altLang="ru-RU" sz="1800" b="1" i="1" dirty="0" err="1" smtClean="0">
                <a:latin typeface="Monotype Corsiva" panose="03010101010201010101" pitchFamily="66" charset="0"/>
              </a:rPr>
              <a:t>Берзер</a:t>
            </a:r>
            <a:r>
              <a:rPr lang="ru-RU" altLang="ru-RU" sz="1800" b="1" i="1" dirty="0" smtClean="0">
                <a:latin typeface="Monotype Corsiva" panose="03010101010201010101" pitchFamily="66" charset="0"/>
              </a:rPr>
              <a:t>… На этом посту Твардовский, по определению критика И. Ростовцевой, «выводил литературу и творческих людей из тупиков, в которые их загнали История, Время, Обстоятельства». Благодаря его усилиям в «Новом мире», ставшем средоточием и символом «оттепели», были опубликованы произведения В. Овечкина, В. Быкова, Ф. Абрамова, Б. </a:t>
            </a:r>
            <a:r>
              <a:rPr lang="ru-RU" altLang="ru-RU" sz="1800" b="1" i="1" dirty="0" err="1" smtClean="0">
                <a:latin typeface="Monotype Corsiva" panose="03010101010201010101" pitchFamily="66" charset="0"/>
              </a:rPr>
              <a:t>Можаева</a:t>
            </a:r>
            <a:r>
              <a:rPr lang="ru-RU" altLang="ru-RU" sz="1800" b="1" i="1" dirty="0" smtClean="0">
                <a:latin typeface="Monotype Corsiva" panose="03010101010201010101" pitchFamily="66" charset="0"/>
              </a:rPr>
              <a:t>, Ю. Трифонова,. В 1961-м Твардовскому удалось опубликовать повесть А. Солженицына «Один день Ивана Денисовича».</a:t>
            </a:r>
          </a:p>
          <a:p>
            <a:pPr eaLnBrk="1" hangingPunct="1">
              <a:lnSpc>
                <a:spcPct val="80000"/>
              </a:lnSpc>
            </a:pPr>
            <a:r>
              <a:rPr lang="ru-RU" altLang="ru-RU" sz="1800" b="1" i="1" dirty="0" smtClean="0">
                <a:latin typeface="Monotype Corsiva" panose="03010101010201010101" pitchFamily="66" charset="0"/>
              </a:rPr>
              <a:t>В 1970-м АТ был вновь смещён с поста главного редактора. Поэт, подчеркнём, несмотря на целый ряд высоких регалий и званий, так и не увидел опубликованными две свои великие поэмы – «По праву памяти» и «Тёркин на том свете».</a:t>
            </a:r>
            <a:r>
              <a:rPr lang="ru-RU" altLang="ru-RU" sz="1800" b="1" dirty="0" smtClean="0">
                <a:latin typeface="Monotype Corsiva" panose="03010101010201010101" pitchFamily="66" charset="0"/>
              </a:rPr>
              <a:t> </a:t>
            </a:r>
          </a:p>
        </p:txBody>
      </p:sp>
      <p:pic>
        <p:nvPicPr>
          <p:cNvPr id="17412" name="Picture 7" descr="poeti"/>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953000" y="2434431"/>
            <a:ext cx="2286000" cy="2857500"/>
          </a:xfrm>
          <a:noFill/>
        </p:spPr>
      </p:pic>
      <p:sp>
        <p:nvSpPr>
          <p:cNvPr id="17413" name="Rectangle 8"/>
          <p:cNvSpPr>
            <a:spLocks noChangeArrowheads="1"/>
          </p:cNvSpPr>
          <p:nvPr/>
        </p:nvSpPr>
        <p:spPr bwMode="auto">
          <a:xfrm>
            <a:off x="5486400" y="5715000"/>
            <a:ext cx="3352800" cy="91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b="1"/>
              <a:t>М. Исаковский, С. Маршак, А. Твардовский. 1953г</a:t>
            </a:r>
            <a:endParaRPr lang="ru-RU" altLang="ru-RU"/>
          </a:p>
          <a:p>
            <a:endParaRPr lang="ru-RU" altLang="ru-RU"/>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7" name="Rectangle 3"/>
          <p:cNvSpPr>
            <a:spLocks noGrp="1" noChangeArrowheads="1"/>
          </p:cNvSpPr>
          <p:nvPr>
            <p:ph type="body" sz="half" idx="1"/>
          </p:nvPr>
        </p:nvSpPr>
        <p:spPr>
          <a:xfrm>
            <a:off x="5292725" y="692150"/>
            <a:ext cx="3455988" cy="5438775"/>
          </a:xfrm>
        </p:spPr>
        <p:txBody>
          <a:bodyPr>
            <a:normAutofit/>
          </a:bodyPr>
          <a:lstStyle/>
          <a:p>
            <a:pPr eaLnBrk="1" hangingPunct="1">
              <a:buFontTx/>
              <a:buNone/>
            </a:pPr>
            <a:r>
              <a:rPr lang="ru-RU" altLang="ru-RU" sz="2800" dirty="0" smtClean="0"/>
              <a:t>   </a:t>
            </a:r>
            <a:r>
              <a:rPr lang="ru-RU" altLang="ru-RU" sz="2400" dirty="0" smtClean="0"/>
              <a:t>Умер Александр </a:t>
            </a:r>
            <a:r>
              <a:rPr lang="ru-RU" altLang="ru-RU" sz="2400" dirty="0" err="1" smtClean="0"/>
              <a:t>Трифонович</a:t>
            </a:r>
            <a:r>
              <a:rPr lang="ru-RU" altLang="ru-RU" sz="2400" dirty="0" smtClean="0"/>
              <a:t> от рака легких 18 декабря 1971 года.</a:t>
            </a:r>
          </a:p>
          <a:p>
            <a:pPr eaLnBrk="1" hangingPunct="1">
              <a:buFontTx/>
              <a:buNone/>
            </a:pPr>
            <a:endParaRPr lang="ru-RU" altLang="ru-RU" sz="2400" dirty="0" smtClean="0">
              <a:solidFill>
                <a:srgbClr val="C0C0C0"/>
              </a:solidFill>
            </a:endParaRPr>
          </a:p>
          <a:p>
            <a:pPr eaLnBrk="1" hangingPunct="1">
              <a:buFontTx/>
              <a:buNone/>
            </a:pPr>
            <a:r>
              <a:rPr lang="ru-RU" altLang="ru-RU" sz="2400" dirty="0" smtClean="0">
                <a:solidFill>
                  <a:srgbClr val="C0C0C0"/>
                </a:solidFill>
              </a:rPr>
              <a:t>   Похоронен на Новодевичьем кладбище в Москве.</a:t>
            </a:r>
          </a:p>
          <a:p>
            <a:pPr eaLnBrk="1" hangingPunct="1">
              <a:buFontTx/>
              <a:buNone/>
            </a:pPr>
            <a:r>
              <a:rPr lang="ru-RU" altLang="ru-RU" sz="2400" dirty="0" smtClean="0">
                <a:solidFill>
                  <a:srgbClr val="C0C0C0"/>
                </a:solidFill>
              </a:rPr>
              <a:t>   В Воронеже и Москве его </a:t>
            </a:r>
            <a:r>
              <a:rPr lang="ru-RU" altLang="ru-RU" sz="2800" dirty="0" smtClean="0">
                <a:solidFill>
                  <a:srgbClr val="C0C0C0"/>
                </a:solidFill>
              </a:rPr>
              <a:t>именем названы улицы.</a:t>
            </a:r>
          </a:p>
        </p:txBody>
      </p:sp>
      <p:pic>
        <p:nvPicPr>
          <p:cNvPr id="18435" name="Picture 4" descr="cvetok"/>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tretch>
            <a:fillRect/>
          </a:stretch>
        </p:blipFill>
        <p:spPr>
          <a:xfrm>
            <a:off x="6205537" y="2152650"/>
            <a:ext cx="923925" cy="1066800"/>
          </a:xfrm>
          <a:noFill/>
        </p:spPr>
      </p:pic>
      <p:pic>
        <p:nvPicPr>
          <p:cNvPr id="18436" name="Picture 5" descr="могила А. Т. Твардовского, фото &#10;Двамала, фото октябрь 2006 г."/>
          <p:cNvPicPr>
            <a:picLocks noGrp="1" noChangeAspect="1" noChangeArrowheads="1"/>
          </p:cNvPicPr>
          <p:nvPr>
            <p:ph sz="quarter" idx="3"/>
          </p:nvPr>
        </p:nvPicPr>
        <p:blipFill>
          <a:blip r:embed="rId3" cstate="print">
            <a:extLst>
              <a:ext uri="{28A0092B-C50C-407E-A947-70E740481C1C}">
                <a14:useLocalDpi xmlns:a14="http://schemas.microsoft.com/office/drawing/2010/main" xmlns="" val="0"/>
              </a:ext>
            </a:extLst>
          </a:blip>
          <a:srcRect/>
          <a:stretch>
            <a:fillRect/>
          </a:stretch>
        </p:blipFill>
        <p:spPr>
          <a:xfrm>
            <a:off x="250825" y="692150"/>
            <a:ext cx="5041900" cy="4824413"/>
          </a:xfr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fade">
                                      <p:cBhvr>
                                        <p:cTn id="7" dur="1000"/>
                                        <p:tgtEl>
                                          <p:spTgt spid="113667">
                                            <p:txEl>
                                              <p:pRg st="0" end="0"/>
                                            </p:txEl>
                                          </p:spTgt>
                                        </p:tgtEl>
                                      </p:cBhvr>
                                    </p:animEffect>
                                    <p:anim calcmode="lin" valueType="num">
                                      <p:cBhvr>
                                        <p:cTn id="8" dur="1000" fill="hold"/>
                                        <p:tgtEl>
                                          <p:spTgt spid="1136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36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3667">
                                            <p:txEl>
                                              <p:pRg st="2" end="2"/>
                                            </p:txEl>
                                          </p:spTgt>
                                        </p:tgtEl>
                                        <p:attrNameLst>
                                          <p:attrName>style.visibility</p:attrName>
                                        </p:attrNameLst>
                                      </p:cBhvr>
                                      <p:to>
                                        <p:strVal val="visible"/>
                                      </p:to>
                                    </p:set>
                                    <p:animEffect transition="in" filter="fade">
                                      <p:cBhvr>
                                        <p:cTn id="14" dur="1000"/>
                                        <p:tgtEl>
                                          <p:spTgt spid="113667">
                                            <p:txEl>
                                              <p:pRg st="2" end="2"/>
                                            </p:txEl>
                                          </p:spTgt>
                                        </p:tgtEl>
                                      </p:cBhvr>
                                    </p:animEffect>
                                    <p:anim calcmode="lin" valueType="num">
                                      <p:cBhvr>
                                        <p:cTn id="15" dur="1000" fill="hold"/>
                                        <p:tgtEl>
                                          <p:spTgt spid="11366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36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13667">
                                            <p:txEl>
                                              <p:pRg st="3" end="3"/>
                                            </p:txEl>
                                          </p:spTgt>
                                        </p:tgtEl>
                                        <p:attrNameLst>
                                          <p:attrName>style.visibility</p:attrName>
                                        </p:attrNameLst>
                                      </p:cBhvr>
                                      <p:to>
                                        <p:strVal val="visible"/>
                                      </p:to>
                                    </p:set>
                                    <p:animEffect transition="in" filter="fade">
                                      <p:cBhvr>
                                        <p:cTn id="21" dur="1000"/>
                                        <p:tgtEl>
                                          <p:spTgt spid="113667">
                                            <p:txEl>
                                              <p:pRg st="3" end="3"/>
                                            </p:txEl>
                                          </p:spTgt>
                                        </p:tgtEl>
                                      </p:cBhvr>
                                    </p:animEffect>
                                    <p:anim calcmode="lin" valueType="num">
                                      <p:cBhvr>
                                        <p:cTn id="22" dur="1000" fill="hold"/>
                                        <p:tgtEl>
                                          <p:spTgt spid="11366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136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a:normAutofit/>
          </a:bodyPr>
          <a:lstStyle/>
          <a:p>
            <a:pPr eaLnBrk="1" hangingPunct="1">
              <a:defRPr/>
            </a:pPr>
            <a:r>
              <a:rPr lang="ru-RU" sz="2400" b="1" smtClean="0">
                <a:latin typeface="Times New Roman" pitchFamily="18" charset="0"/>
              </a:rPr>
              <a:t>Музей-усадьба "А.Т.Твардовский </a:t>
            </a:r>
            <a:br>
              <a:rPr lang="ru-RU" sz="2400" b="1" smtClean="0">
                <a:latin typeface="Times New Roman" pitchFamily="18" charset="0"/>
              </a:rPr>
            </a:br>
            <a:r>
              <a:rPr lang="ru-RU" sz="2400" b="1" smtClean="0">
                <a:latin typeface="Times New Roman" pitchFamily="18" charset="0"/>
              </a:rPr>
              <a:t>на хуторе Загорье"</a:t>
            </a:r>
            <a:r>
              <a:rPr lang="ru-RU" sz="4000" smtClean="0"/>
              <a:t> </a:t>
            </a:r>
          </a:p>
        </p:txBody>
      </p:sp>
      <p:sp>
        <p:nvSpPr>
          <p:cNvPr id="19459" name="Rectangle 5"/>
          <p:cNvSpPr>
            <a:spLocks noGrp="1" noChangeArrowheads="1"/>
          </p:cNvSpPr>
          <p:nvPr>
            <p:ph sz="half" idx="1"/>
          </p:nvPr>
        </p:nvSpPr>
        <p:spPr>
          <a:xfrm>
            <a:off x="0" y="1295400"/>
            <a:ext cx="4495800" cy="5334000"/>
          </a:xfrm>
        </p:spPr>
        <p:txBody>
          <a:bodyPr/>
          <a:lstStyle/>
          <a:p>
            <a:pPr eaLnBrk="1" hangingPunct="1">
              <a:lnSpc>
                <a:spcPct val="80000"/>
              </a:lnSpc>
              <a:buFontTx/>
              <a:buNone/>
            </a:pPr>
            <a:r>
              <a:rPr lang="ru-RU" altLang="ru-RU" sz="1800" b="1" dirty="0" smtClean="0">
                <a:latin typeface="Monotype Corsiva" panose="03010101010201010101" pitchFamily="66" charset="0"/>
              </a:rPr>
              <a:t>		В 1988 году открыт для посетителей возрожденный хутор Загорье, место, где родился и жил до восемнадцатилетнего возраста Александр </a:t>
            </a:r>
            <a:r>
              <a:rPr lang="ru-RU" altLang="ru-RU" sz="1800" b="1" dirty="0" err="1" smtClean="0">
                <a:latin typeface="Monotype Corsiva" panose="03010101010201010101" pitchFamily="66" charset="0"/>
              </a:rPr>
              <a:t>Трифонович</a:t>
            </a:r>
            <a:r>
              <a:rPr lang="ru-RU" altLang="ru-RU" sz="1800" b="1" dirty="0" smtClean="0">
                <a:latin typeface="Monotype Corsiva" panose="03010101010201010101" pitchFamily="66" charset="0"/>
              </a:rPr>
              <a:t> Твардовский - выдающийся советский поэт.</a:t>
            </a:r>
            <a:r>
              <a:rPr lang="ru-RU" altLang="ru-RU" sz="1800" dirty="0" smtClean="0">
                <a:latin typeface="Monotype Corsiva" panose="03010101010201010101" pitchFamily="66" charset="0"/>
              </a:rPr>
              <a:t> </a:t>
            </a:r>
            <a:r>
              <a:rPr lang="ru-RU" altLang="ru-RU" sz="1800" b="1" dirty="0" smtClean="0">
                <a:latin typeface="Monotype Corsiva" panose="03010101010201010101" pitchFamily="66" charset="0"/>
              </a:rPr>
              <a:t>По макету брата поэта Ивана </a:t>
            </a:r>
            <a:r>
              <a:rPr lang="ru-RU" altLang="ru-RU" sz="1800" b="1" dirty="0" err="1" smtClean="0">
                <a:latin typeface="Monotype Corsiva" panose="03010101010201010101" pitchFamily="66" charset="0"/>
              </a:rPr>
              <a:t>Трифоновича</a:t>
            </a:r>
            <a:r>
              <a:rPr lang="ru-RU" altLang="ru-RU" sz="1800" b="1" dirty="0" smtClean="0">
                <a:latin typeface="Monotype Corsiva" panose="03010101010201010101" pitchFamily="66" charset="0"/>
              </a:rPr>
              <a:t> были заново возведены: дом, сарай, баня, кузница и другие надворные постройки, разбит сад и огород. Представленная в интерьере дома мебель тоже выполнена руками брата поэта - мастера - краснодеревщика.</a:t>
            </a:r>
            <a:r>
              <a:rPr lang="ru-RU" altLang="ru-RU" sz="1800" dirty="0" smtClean="0">
                <a:latin typeface="Monotype Corsiva" panose="03010101010201010101" pitchFamily="66" charset="0"/>
              </a:rPr>
              <a:t> </a:t>
            </a:r>
            <a:r>
              <a:rPr lang="ru-RU" altLang="ru-RU" sz="1800" b="1" dirty="0" smtClean="0">
                <a:latin typeface="Monotype Corsiva" panose="03010101010201010101" pitchFamily="66" charset="0"/>
              </a:rPr>
              <a:t>Большую помощь в оформлении дома, хозяйственных помещений, кузницы оказали жители деревень, передавшие музею предметы - быта, характерные для того времени. Неброская русская природа и обстановка, окружавшая мальчика, позволяют проникнуться атмосферой, в которой зарождался талант будущего поэта. Ежегодно, в день рождения поэта, на хуторе Загорье проводятся литературные праздники.</a:t>
            </a:r>
          </a:p>
        </p:txBody>
      </p:sp>
      <p:pic>
        <p:nvPicPr>
          <p:cNvPr id="19460" name="Picture 7" descr="Хутор Загорье. Мемориальный музей А.Т.Твардовского"/>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5791200" y="1600200"/>
            <a:ext cx="2457450" cy="1743075"/>
          </a:xfrm>
          <a:noFill/>
        </p:spPr>
      </p:pic>
      <p:sp>
        <p:nvSpPr>
          <p:cNvPr id="19461" name="Rectangle 8"/>
          <p:cNvSpPr>
            <a:spLocks noChangeArrowheads="1"/>
          </p:cNvSpPr>
          <p:nvPr/>
        </p:nvSpPr>
        <p:spPr bwMode="auto">
          <a:xfrm>
            <a:off x="5410200" y="3276600"/>
            <a:ext cx="34290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Хутор Загорье. </a:t>
            </a:r>
          </a:p>
          <a:p>
            <a:pPr algn="ctr" eaLnBrk="1" hangingPunct="1"/>
            <a:r>
              <a:rPr lang="ru-RU" altLang="ru-RU"/>
              <a:t>Музей Твардовского</a:t>
            </a:r>
          </a:p>
        </p:txBody>
      </p:sp>
      <p:pic>
        <p:nvPicPr>
          <p:cNvPr id="19462" name="Picture 9" descr="Иван Трифонович демонстрирует изготовленный им макет усадьбы Твардовских в Загорье"/>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1200" y="3886200"/>
            <a:ext cx="2600325" cy="192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3" name="Rectangle 10"/>
          <p:cNvSpPr>
            <a:spLocks noChangeArrowheads="1"/>
          </p:cNvSpPr>
          <p:nvPr/>
        </p:nvSpPr>
        <p:spPr bwMode="auto">
          <a:xfrm>
            <a:off x="5867400" y="5943600"/>
            <a:ext cx="25447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a:t>В музее Твардовского</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Лирика Твардовского.</a:t>
            </a:r>
            <a:endParaRPr lang="ru-RU" dirty="0"/>
          </a:p>
        </p:txBody>
      </p:sp>
      <p:sp>
        <p:nvSpPr>
          <p:cNvPr id="3" name="Содержимое 2"/>
          <p:cNvSpPr>
            <a:spLocks noGrp="1"/>
          </p:cNvSpPr>
          <p:nvPr>
            <p:ph sz="half" idx="1"/>
          </p:nvPr>
        </p:nvSpPr>
        <p:spPr/>
        <p:txBody>
          <a:bodyPr>
            <a:normAutofit fontScale="92500"/>
          </a:bodyPr>
          <a:lstStyle/>
          <a:p>
            <a:r>
              <a:rPr lang="ru-RU" sz="2000" dirty="0" smtClean="0"/>
              <a:t>Чтение и анализ стихотворения «Урожай». </a:t>
            </a:r>
          </a:p>
          <a:p>
            <a:r>
              <a:rPr lang="ru-RU" sz="2000" dirty="0" smtClean="0"/>
              <a:t>– Каким чувством окрашено это стихотворение? </a:t>
            </a:r>
          </a:p>
          <a:p>
            <a:r>
              <a:rPr lang="ru-RU" sz="2000" dirty="0" smtClean="0"/>
              <a:t>– С чем связано ощущение счастья? Как передает его поэт? </a:t>
            </a:r>
          </a:p>
          <a:p>
            <a:r>
              <a:rPr lang="ru-RU" sz="2000" dirty="0" smtClean="0"/>
              <a:t>– В чем особенность описания природы в этом стихотворении? </a:t>
            </a:r>
          </a:p>
          <a:p>
            <a:r>
              <a:rPr lang="ru-RU" sz="2000" dirty="0" smtClean="0"/>
              <a:t>– Чьими глазами мы видим картину сбора урожая? </a:t>
            </a:r>
          </a:p>
          <a:p>
            <a:endParaRPr lang="ru-RU" dirty="0"/>
          </a:p>
        </p:txBody>
      </p:sp>
      <p:sp>
        <p:nvSpPr>
          <p:cNvPr id="4" name="Содержимое 3"/>
          <p:cNvSpPr>
            <a:spLocks noGrp="1"/>
          </p:cNvSpPr>
          <p:nvPr>
            <p:ph sz="half" idx="2"/>
          </p:nvPr>
        </p:nvSpPr>
        <p:spPr/>
        <p:txBody>
          <a:bodyPr>
            <a:normAutofit fontScale="92500"/>
          </a:bodyPr>
          <a:lstStyle/>
          <a:p>
            <a:pPr algn="just"/>
            <a:r>
              <a:rPr lang="ru-RU" sz="1400" dirty="0" smtClean="0"/>
              <a:t>Цикл стихотворений «Сельская хроника».</a:t>
            </a:r>
          </a:p>
          <a:p>
            <a:pPr algn="just"/>
            <a:r>
              <a:rPr lang="ru-RU" sz="1400" dirty="0" smtClean="0"/>
              <a:t>Стихи Твардовского 30-х гг., составившие «Сельскую хронику», были продиктованы «восторженной и безграничной верой в колхоз», вся хроника выделялась среди произведений тех лет уважительным отношением к людям, вниманием и любовью к ним.</a:t>
            </a:r>
          </a:p>
          <a:p>
            <a:pPr algn="just"/>
            <a:r>
              <a:rPr lang="ru-RU" sz="1400" dirty="0" smtClean="0"/>
              <a:t>Например, стихотворение «Не стареет твоя красота» напоминает величальную песню: </a:t>
            </a:r>
          </a:p>
          <a:p>
            <a:pPr algn="ctr">
              <a:buNone/>
            </a:pPr>
            <a:r>
              <a:rPr lang="ru-RU" sz="1400" dirty="0" smtClean="0"/>
              <a:t>		…Честь великая рядом с тобой</a:t>
            </a:r>
          </a:p>
          <a:p>
            <a:pPr algn="ctr">
              <a:buNone/>
            </a:pPr>
            <a:r>
              <a:rPr lang="ru-RU" sz="1400" dirty="0" smtClean="0"/>
              <a:t>		В поле девушке стать молодой.</a:t>
            </a:r>
          </a:p>
          <a:p>
            <a:pPr algn="ctr">
              <a:buNone/>
            </a:pPr>
            <a:r>
              <a:rPr lang="ru-RU" sz="1400" dirty="0" smtClean="0"/>
              <a:t>		Всюду славят тебя неспроста, –</a:t>
            </a:r>
          </a:p>
          <a:p>
            <a:pPr algn="ctr">
              <a:buNone/>
            </a:pPr>
            <a:r>
              <a:rPr lang="ru-RU" sz="1400" dirty="0" smtClean="0"/>
              <a:t>		Не стареет твоя красота. </a:t>
            </a:r>
          </a:p>
          <a:p>
            <a:pPr algn="just"/>
            <a:r>
              <a:rPr lang="ru-RU" sz="1400" dirty="0" smtClean="0"/>
              <a:t>Главным настроением стихотворения является оптимизм, стихи имеют жизнеутверждающий характер. </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Составление </a:t>
            </a:r>
            <a:r>
              <a:rPr lang="ru-RU" sz="3200" dirty="0" err="1" smtClean="0"/>
              <a:t>синквейна</a:t>
            </a:r>
            <a:r>
              <a:rPr lang="ru-RU" sz="3200" dirty="0" smtClean="0"/>
              <a:t> на тему «Моё восприятие стихотворения «Матери».</a:t>
            </a:r>
            <a:endParaRPr lang="ru-RU" sz="3200" dirty="0"/>
          </a:p>
        </p:txBody>
      </p:sp>
      <p:sp>
        <p:nvSpPr>
          <p:cNvPr id="3" name="Содержимое 2"/>
          <p:cNvSpPr>
            <a:spLocks noGrp="1"/>
          </p:cNvSpPr>
          <p:nvPr>
            <p:ph sz="half" idx="1"/>
          </p:nvPr>
        </p:nvSpPr>
        <p:spPr/>
        <p:txBody>
          <a:bodyPr>
            <a:normAutofit lnSpcReduction="10000"/>
          </a:bodyPr>
          <a:lstStyle/>
          <a:p>
            <a:pPr lvl="0">
              <a:spcBef>
                <a:spcPct val="0"/>
              </a:spcBef>
            </a:pPr>
            <a:r>
              <a:rPr lang="ru-RU" sz="1400" b="1" dirty="0" smtClean="0">
                <a:solidFill>
                  <a:srgbClr val="002060"/>
                </a:solidFill>
                <a:latin typeface="Calibri" pitchFamily="34" charset="0"/>
                <a:ea typeface="Times New Roman" pitchFamily="18" charset="0"/>
                <a:cs typeface="Times New Roman" pitchFamily="18" charset="0"/>
              </a:rPr>
              <a:t>Правила написания </a:t>
            </a:r>
            <a:r>
              <a:rPr lang="ru-RU" sz="1400" b="1" dirty="0" err="1" smtClean="0">
                <a:solidFill>
                  <a:srgbClr val="002060"/>
                </a:solidFill>
                <a:latin typeface="Calibri" pitchFamily="34" charset="0"/>
                <a:ea typeface="Times New Roman" pitchFamily="18" charset="0"/>
                <a:cs typeface="Times New Roman" pitchFamily="18" charset="0"/>
              </a:rPr>
              <a:t>синквейна</a:t>
            </a:r>
            <a:r>
              <a:rPr lang="ru-RU" sz="1400" b="1" dirty="0" smtClean="0">
                <a:solidFill>
                  <a:srgbClr val="002060"/>
                </a:solidFill>
                <a:latin typeface="Calibri" pitchFamily="34" charset="0"/>
                <a:ea typeface="Times New Roman" pitchFamily="18" charset="0"/>
                <a:cs typeface="Times New Roman" pitchFamily="18" charset="0"/>
              </a:rPr>
              <a:t>:</a:t>
            </a:r>
            <a:endParaRPr lang="ru-RU" sz="1400" b="1" dirty="0" smtClean="0">
              <a:solidFill>
                <a:srgbClr val="002060"/>
              </a:solidFill>
              <a:latin typeface="Arial" pitchFamily="34" charset="0"/>
              <a:cs typeface="Arial" pitchFamily="34" charset="0"/>
            </a:endParaRPr>
          </a:p>
          <a:p>
            <a:pPr lvl="0">
              <a:spcBef>
                <a:spcPct val="0"/>
              </a:spcBef>
            </a:pPr>
            <a:r>
              <a:rPr lang="ru-RU" sz="1400" b="1" dirty="0" smtClean="0">
                <a:solidFill>
                  <a:srgbClr val="002060"/>
                </a:solidFill>
                <a:latin typeface="Calibri" pitchFamily="34" charset="0"/>
                <a:ea typeface="Times New Roman" pitchFamily="18" charset="0"/>
                <a:cs typeface="Times New Roman" pitchFamily="18" charset="0"/>
              </a:rPr>
              <a:t>1. первая строка – тема стихотворения, выраженная ОДНИМ словом, обычно именем существительным; </a:t>
            </a:r>
            <a:endParaRPr lang="ru-RU" sz="1400" b="1" dirty="0" smtClean="0">
              <a:solidFill>
                <a:srgbClr val="002060"/>
              </a:solidFill>
              <a:latin typeface="Arial" pitchFamily="34" charset="0"/>
              <a:cs typeface="Arial" pitchFamily="34" charset="0"/>
            </a:endParaRPr>
          </a:p>
          <a:p>
            <a:pPr lvl="0">
              <a:spcBef>
                <a:spcPct val="0"/>
              </a:spcBef>
            </a:pPr>
            <a:endParaRPr lang="ru-RU" sz="1400" b="1" dirty="0" smtClean="0">
              <a:solidFill>
                <a:srgbClr val="002060"/>
              </a:solidFill>
              <a:latin typeface="Calibri" pitchFamily="34" charset="0"/>
              <a:ea typeface="Times New Roman" pitchFamily="18" charset="0"/>
              <a:cs typeface="Times New Roman" pitchFamily="18" charset="0"/>
            </a:endParaRPr>
          </a:p>
          <a:p>
            <a:pPr lvl="0">
              <a:spcBef>
                <a:spcPct val="0"/>
              </a:spcBef>
            </a:pPr>
            <a:r>
              <a:rPr lang="ru-RU" sz="1400" b="1" dirty="0" smtClean="0">
                <a:solidFill>
                  <a:srgbClr val="002060"/>
                </a:solidFill>
                <a:latin typeface="Calibri" pitchFamily="34" charset="0"/>
                <a:ea typeface="Times New Roman" pitchFamily="18" charset="0"/>
                <a:cs typeface="Times New Roman" pitchFamily="18" charset="0"/>
              </a:rPr>
              <a:t>2. вторая строка – описание темы в ДВУХ словах, как правило, именами прилагательными; </a:t>
            </a:r>
            <a:endParaRPr lang="ru-RU" sz="1400" b="1" dirty="0" smtClean="0">
              <a:solidFill>
                <a:srgbClr val="002060"/>
              </a:solidFill>
              <a:latin typeface="Arial" pitchFamily="34" charset="0"/>
              <a:cs typeface="Arial" pitchFamily="34" charset="0"/>
            </a:endParaRPr>
          </a:p>
          <a:p>
            <a:pPr lvl="0">
              <a:spcBef>
                <a:spcPct val="0"/>
              </a:spcBef>
            </a:pPr>
            <a:endParaRPr lang="ru-RU" sz="1400" b="1" dirty="0" smtClean="0">
              <a:solidFill>
                <a:srgbClr val="002060"/>
              </a:solidFill>
              <a:latin typeface="Calibri" pitchFamily="34" charset="0"/>
              <a:ea typeface="Times New Roman" pitchFamily="18" charset="0"/>
              <a:cs typeface="Times New Roman" pitchFamily="18" charset="0"/>
            </a:endParaRPr>
          </a:p>
          <a:p>
            <a:pPr lvl="0">
              <a:spcBef>
                <a:spcPct val="0"/>
              </a:spcBef>
            </a:pPr>
            <a:r>
              <a:rPr lang="ru-RU" sz="1400" b="1" dirty="0" smtClean="0">
                <a:solidFill>
                  <a:srgbClr val="002060"/>
                </a:solidFill>
                <a:latin typeface="Calibri" pitchFamily="34" charset="0"/>
                <a:ea typeface="Times New Roman" pitchFamily="18" charset="0"/>
                <a:cs typeface="Times New Roman" pitchFamily="18" charset="0"/>
              </a:rPr>
              <a:t>3. третья строка – описание действия в рамках этой темы ТРЕМЯ словами, обычно глаголами; </a:t>
            </a:r>
            <a:endParaRPr lang="ru-RU" sz="1400" b="1" dirty="0" smtClean="0">
              <a:solidFill>
                <a:srgbClr val="002060"/>
              </a:solidFill>
              <a:latin typeface="Arial" pitchFamily="34" charset="0"/>
              <a:cs typeface="Arial" pitchFamily="34" charset="0"/>
            </a:endParaRPr>
          </a:p>
          <a:p>
            <a:pPr lvl="0">
              <a:spcBef>
                <a:spcPct val="0"/>
              </a:spcBef>
            </a:pPr>
            <a:endParaRPr lang="ru-RU" sz="1400" b="1" dirty="0" smtClean="0">
              <a:solidFill>
                <a:srgbClr val="002060"/>
              </a:solidFill>
              <a:latin typeface="Calibri" pitchFamily="34" charset="0"/>
              <a:ea typeface="Times New Roman" pitchFamily="18" charset="0"/>
              <a:cs typeface="Times New Roman" pitchFamily="18" charset="0"/>
            </a:endParaRPr>
          </a:p>
          <a:p>
            <a:pPr lvl="0">
              <a:spcBef>
                <a:spcPct val="0"/>
              </a:spcBef>
            </a:pPr>
            <a:r>
              <a:rPr lang="ru-RU" sz="1400" b="1" dirty="0" smtClean="0">
                <a:solidFill>
                  <a:srgbClr val="002060"/>
                </a:solidFill>
                <a:latin typeface="Calibri" pitchFamily="34" charset="0"/>
                <a:ea typeface="Times New Roman" pitchFamily="18" charset="0"/>
                <a:cs typeface="Times New Roman" pitchFamily="18" charset="0"/>
              </a:rPr>
              <a:t>4. четвертая строка – фраза из ЧЕТЫРЕХ слов, выражающая отношение автора к данной теме; </a:t>
            </a:r>
            <a:endParaRPr lang="ru-RU" sz="1400" b="1" dirty="0" smtClean="0">
              <a:solidFill>
                <a:srgbClr val="002060"/>
              </a:solidFill>
              <a:latin typeface="Arial" pitchFamily="34" charset="0"/>
              <a:cs typeface="Arial" pitchFamily="34" charset="0"/>
            </a:endParaRPr>
          </a:p>
          <a:p>
            <a:pPr lvl="0">
              <a:spcBef>
                <a:spcPct val="0"/>
              </a:spcBef>
            </a:pPr>
            <a:endParaRPr lang="ru-RU" sz="1400" b="1" dirty="0" smtClean="0">
              <a:solidFill>
                <a:srgbClr val="002060"/>
              </a:solidFill>
              <a:latin typeface="Calibri" pitchFamily="34" charset="0"/>
              <a:ea typeface="Times New Roman" pitchFamily="18" charset="0"/>
              <a:cs typeface="Times New Roman" pitchFamily="18" charset="0"/>
            </a:endParaRPr>
          </a:p>
          <a:p>
            <a:pPr lvl="0">
              <a:spcBef>
                <a:spcPct val="0"/>
              </a:spcBef>
            </a:pPr>
            <a:r>
              <a:rPr lang="ru-RU" sz="1400" b="1" dirty="0" smtClean="0">
                <a:solidFill>
                  <a:srgbClr val="002060"/>
                </a:solidFill>
                <a:latin typeface="Calibri" pitchFamily="34" charset="0"/>
                <a:ea typeface="Times New Roman" pitchFamily="18" charset="0"/>
                <a:cs typeface="Times New Roman" pitchFamily="18" charset="0"/>
              </a:rPr>
              <a:t>5. пятая строка – ОДНО слово – синоним к первому, на эмоционально-образном или философско-обобщенном уровне, повторяющее суть темы.</a:t>
            </a:r>
            <a:endParaRPr lang="ru-RU" sz="1400" dirty="0"/>
          </a:p>
        </p:txBody>
      </p:sp>
      <p:sp>
        <p:nvSpPr>
          <p:cNvPr id="4" name="Содержимое 3"/>
          <p:cNvSpPr>
            <a:spLocks noGrp="1"/>
          </p:cNvSpPr>
          <p:nvPr>
            <p:ph sz="half" idx="2"/>
          </p:nvPr>
        </p:nvSpPr>
        <p:spPr/>
        <p:txBody>
          <a:bodyPr>
            <a:normAutofit lnSpcReduction="10000"/>
          </a:bodyPr>
          <a:lstStyle/>
          <a:p>
            <a:endParaRPr lang="ru-RU"/>
          </a:p>
        </p:txBody>
      </p:sp>
    </p:spTree>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837</TotalTime>
  <Words>1119</Words>
  <Application>Microsoft Office PowerPoint</Application>
  <PresentationFormat>Экран (4:3)</PresentationFormat>
  <Paragraphs>119</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Техническая</vt:lpstr>
      <vt:lpstr>Этапы биографии и творчества Александра Трифоновича Твардовского. Стихотворения о родине и природе. Выполнила учитель русского языка и литературы высшей квалификационной категории МБОУ «Алмалинская СОШ»  Бархатова Людмила Павловна.  </vt:lpstr>
      <vt:lpstr>Русская литература и в 19 , и в 20 веках наполнена великими именами.</vt:lpstr>
      <vt:lpstr>Биография Твардовского Александра Трифоновича  (1910 — 1971)</vt:lpstr>
      <vt:lpstr>Русский поэт Александр Трифонович Твардовский</vt:lpstr>
      <vt:lpstr>Детство</vt:lpstr>
      <vt:lpstr>          Семья Твардовских</vt:lpstr>
      <vt:lpstr>Родители Твардовского</vt:lpstr>
      <vt:lpstr>Слайд 8</vt:lpstr>
      <vt:lpstr>Из истории семьи Твардовского.</vt:lpstr>
      <vt:lpstr>Раскулачивание.</vt:lpstr>
      <vt:lpstr>Раннее творчество А.Т.Твардовского.</vt:lpstr>
      <vt:lpstr>Предвоенная литературная деятельность Твардовского</vt:lpstr>
      <vt:lpstr>Поэма «Страна Муравия»(1934-1936г.)</vt:lpstr>
      <vt:lpstr>Армия</vt:lpstr>
      <vt:lpstr>А.Т.Твардовский – военный корреспондент</vt:lpstr>
      <vt:lpstr>Василий Теркин</vt:lpstr>
      <vt:lpstr>Послевоенная лирика А.Т.Твардовского</vt:lpstr>
      <vt:lpstr>А.Т.Твардовский – редактор «Нового мира»</vt:lpstr>
      <vt:lpstr>Слайд 19</vt:lpstr>
      <vt:lpstr>Музей-усадьба "А.Т.Твардовский  на хуторе Загорье" </vt:lpstr>
      <vt:lpstr>Лирика Твардовского.</vt:lpstr>
      <vt:lpstr>Составление синквейна на тему «Моё восприятие стихотворения «Матери».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Tema</dc:creator>
  <cp:lastModifiedBy>Admin</cp:lastModifiedBy>
  <cp:revision>28</cp:revision>
  <cp:lastPrinted>1601-01-01T00:00:00Z</cp:lastPrinted>
  <dcterms:created xsi:type="dcterms:W3CDTF">1601-01-01T00:00:00Z</dcterms:created>
  <dcterms:modified xsi:type="dcterms:W3CDTF">2017-02-12T10:43:42Z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